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"/>
  </p:notesMasterIdLst>
  <p:handoutMasterIdLst>
    <p:handoutMasterId r:id="rId4"/>
  </p:handoutMasterIdLst>
  <p:sldIdLst>
    <p:sldId id="272" r:id="rId2"/>
  </p:sldIdLst>
  <p:sldSz cx="10693400" cy="7561263"/>
  <p:notesSz cx="6731000" cy="985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>
          <p15:clr>
            <a:srgbClr val="A4A3A4"/>
          </p15:clr>
        </p15:guide>
        <p15:guide id="2" orient="horz" pos="797">
          <p15:clr>
            <a:srgbClr val="A4A3A4"/>
          </p15:clr>
        </p15:guide>
        <p15:guide id="3" orient="horz" pos="1585">
          <p15:clr>
            <a:srgbClr val="A4A3A4"/>
          </p15:clr>
        </p15:guide>
        <p15:guide id="4" pos="392">
          <p15:clr>
            <a:srgbClr val="A4A3A4"/>
          </p15:clr>
        </p15:guide>
        <p15:guide id="5" pos="6584">
          <p15:clr>
            <a:srgbClr val="A4A3A4"/>
          </p15:clr>
        </p15:guide>
        <p15:guide id="6" pos="4432">
          <p15:clr>
            <a:srgbClr val="A4A3A4"/>
          </p15:clr>
        </p15:guide>
        <p15:guide id="7" pos="6355">
          <p15:clr>
            <a:srgbClr val="A4A3A4"/>
          </p15:clr>
        </p15:guide>
        <p15:guide id="8" pos="2308">
          <p15:clr>
            <a:srgbClr val="A4A3A4"/>
          </p15:clr>
        </p15:guide>
        <p15:guide id="9" pos="2414">
          <p15:clr>
            <a:srgbClr val="A4A3A4"/>
          </p15:clr>
        </p15:guide>
        <p15:guide id="10" pos="43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33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88" autoAdjust="0"/>
    <p:restoredTop sz="94660"/>
  </p:normalViewPr>
  <p:slideViewPr>
    <p:cSldViewPr showGuides="1">
      <p:cViewPr varScale="1">
        <p:scale>
          <a:sx n="84" d="100"/>
          <a:sy n="84" d="100"/>
        </p:scale>
        <p:origin x="1140" y="84"/>
      </p:cViewPr>
      <p:guideLst>
        <p:guide orient="horz" pos="232"/>
        <p:guide orient="horz" pos="797"/>
        <p:guide orient="horz" pos="1585"/>
        <p:guide pos="392"/>
        <p:guide pos="6584"/>
        <p:guide pos="4432"/>
        <p:guide pos="6355"/>
        <p:guide pos="2308"/>
        <p:guide pos="2414"/>
        <p:guide pos="43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9" d="100"/>
          <a:sy n="59" d="100"/>
        </p:scale>
        <p:origin x="-1788" y="-90"/>
      </p:cViewPr>
      <p:guideLst>
        <p:guide orient="horz" pos="3104"/>
        <p:guide pos="21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3175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488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3175" y="9361488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5CE308-F3DE-4455-B557-C490A0DDE2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63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3175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2475" y="739775"/>
            <a:ext cx="522605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1538"/>
            <a:ext cx="5383212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88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3175" y="9361488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08F546-968C-4E8B-814B-D3A4EBE33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315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BE9A3B-4FDB-42D6-8E99-68DF10E6F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F17B33-23DA-4874-9449-B2842512B5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832225" y="373063"/>
            <a:ext cx="6243638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Headline 1 (Interstate 24pt)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11188" y="1404938"/>
            <a:ext cx="9464675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Body text (Interstate 10pt)</a:t>
            </a:r>
          </a:p>
          <a:p>
            <a:pPr lvl="1"/>
            <a:r>
              <a:rPr lang="en-US" smtClean="0"/>
              <a:t>Headline 2 (Interstate bold 14pt)</a:t>
            </a:r>
          </a:p>
          <a:p>
            <a:pPr lvl="3"/>
            <a:r>
              <a:rPr lang="en-US" smtClean="0"/>
              <a:t>Bullet 1 (Interstate 10pt)</a:t>
            </a:r>
          </a:p>
          <a:p>
            <a:pPr lvl="4"/>
            <a:r>
              <a:rPr lang="en-US" smtClean="0"/>
              <a:t>Bullet 2 (Interstate 10pt)</a:t>
            </a:r>
          </a:p>
          <a:p>
            <a:pPr lvl="2"/>
            <a:r>
              <a:rPr lang="en-US" smtClean="0"/>
              <a:t>Headline 3 (Interstate bold 12pt)</a:t>
            </a:r>
          </a:p>
        </p:txBody>
      </p:sp>
      <p:sp>
        <p:nvSpPr>
          <p:cNvPr id="20502" name="Rectangle 22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833813" y="7065963"/>
            <a:ext cx="5437187" cy="106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defTabSz="995363">
              <a:buClr>
                <a:srgbClr val="7F7E82"/>
              </a:buClr>
              <a:buFont typeface="EYInterstate" pitchFamily="2" charset="0"/>
              <a:buNone/>
              <a:defRPr sz="700" b="1">
                <a:solidFill>
                  <a:schemeClr val="accent1"/>
                </a:solidFill>
                <a:latin typeface="+mn-lt"/>
                <a:sym typeface="Arial Unicode MS" pitchFamily="34" charset="-128"/>
              </a:defRPr>
            </a:lvl1pPr>
          </a:lstStyle>
          <a:p>
            <a:endParaRPr lang="en-US"/>
          </a:p>
        </p:txBody>
      </p:sp>
      <p:sp>
        <p:nvSpPr>
          <p:cNvPr id="20503" name="Rectangle 2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9402763" y="7065963"/>
            <a:ext cx="673100" cy="106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 defTabSz="995363">
              <a:buClr>
                <a:srgbClr val="7F7E82"/>
              </a:buClr>
              <a:buFont typeface="EYInterstate" pitchFamily="2" charset="0"/>
              <a:buNone/>
              <a:defRPr sz="700">
                <a:solidFill>
                  <a:schemeClr val="accent1"/>
                </a:solidFill>
                <a:latin typeface="+mn-lt"/>
                <a:sym typeface="Arial Unicode MS" pitchFamily="34" charset="-128"/>
              </a:defRPr>
            </a:lvl1pPr>
          </a:lstStyle>
          <a:p>
            <a:fld id="{EE854848-AC00-41FE-BCBE-2EF897086C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9" r:id="rId2"/>
  </p:sldLayoutIdLst>
  <p:txStyles>
    <p:titleStyle>
      <a:lvl1pPr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2pPr>
      <a:lvl3pPr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3pPr>
      <a:lvl4pPr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4pPr>
      <a:lvl5pPr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5pPr>
      <a:lvl6pPr marL="457200"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6pPr>
      <a:lvl7pPr marL="914400"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7pPr>
      <a:lvl8pPr marL="1371600"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8pPr>
      <a:lvl9pPr marL="1828800" algn="l" defTabSz="99536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EYInterstate" pitchFamily="2" charset="0"/>
          <a:cs typeface="Arial" pitchFamily="34" charset="0"/>
        </a:defRPr>
      </a:lvl9pPr>
    </p:titleStyle>
    <p:bodyStyle>
      <a:lvl1pPr algn="l" defTabSz="995363" rtl="0" fontAlgn="base">
        <a:spcBef>
          <a:spcPct val="0"/>
        </a:spcBef>
        <a:spcAft>
          <a:spcPct val="40000"/>
        </a:spcAft>
        <a:buClr>
          <a:srgbClr val="FFD200"/>
        </a:buClr>
        <a:buSzPct val="75000"/>
        <a:buFont typeface="Arial Unicode MS" pitchFamily="34" charset="-128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1588" algn="l" defTabSz="995363" rtl="0" fontAlgn="base">
        <a:spcBef>
          <a:spcPct val="20000"/>
        </a:spcBef>
        <a:spcAft>
          <a:spcPct val="40000"/>
        </a:spcAft>
        <a:buClr>
          <a:srgbClr val="FFD200"/>
        </a:buClr>
        <a:buSzPct val="75000"/>
        <a:buFont typeface="Arial Unicode MS" pitchFamily="34" charset="-128"/>
        <a:tabLst>
          <a:tab pos="1614488" algn="l"/>
          <a:tab pos="3228975" algn="l"/>
          <a:tab pos="4665663" algn="r"/>
        </a:tabLst>
        <a:defRPr sz="1500" b="1">
          <a:solidFill>
            <a:schemeClr val="tx2"/>
          </a:solidFill>
          <a:latin typeface="+mn-lt"/>
          <a:cs typeface="+mn-cs"/>
        </a:defRPr>
      </a:lvl2pPr>
      <a:lvl3pPr marL="3175" algn="l" defTabSz="995363" rtl="0" fontAlgn="base">
        <a:spcBef>
          <a:spcPct val="20000"/>
        </a:spcBef>
        <a:spcAft>
          <a:spcPct val="40000"/>
        </a:spcAft>
        <a:buClr>
          <a:schemeClr val="tx2"/>
        </a:buClr>
        <a:buSzPct val="75000"/>
        <a:buFont typeface="Arial Unicode MS" pitchFamily="34" charset="-128"/>
        <a:tabLst>
          <a:tab pos="1614488" algn="l"/>
          <a:tab pos="3228975" algn="l"/>
          <a:tab pos="4665663" algn="r"/>
        </a:tabLst>
        <a:defRPr sz="1300" b="1">
          <a:solidFill>
            <a:schemeClr val="accent1"/>
          </a:solidFill>
          <a:latin typeface="+mn-lt"/>
          <a:cs typeface="+mn-cs"/>
        </a:defRPr>
      </a:lvl3pPr>
      <a:lvl4pPr marL="190500" indent="-1857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4pPr>
      <a:lvl5pPr marL="352425" indent="-1603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5pPr>
      <a:lvl6pPr marL="809625" indent="-1603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6pPr>
      <a:lvl7pPr marL="1266825" indent="-1603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7pPr>
      <a:lvl8pPr marL="1724025" indent="-1603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8pPr>
      <a:lvl9pPr marL="2181225" indent="-160338" algn="l" defTabSz="995363" rtl="0" fontAlgn="base">
        <a:spcBef>
          <a:spcPct val="0"/>
        </a:spcBef>
        <a:spcAft>
          <a:spcPct val="40000"/>
        </a:spcAft>
        <a:buClr>
          <a:schemeClr val="tx1"/>
        </a:buClr>
        <a:buSzPct val="75000"/>
        <a:buFont typeface="EYInterstate" pitchFamily="2" charset="0"/>
        <a:buChar char="►"/>
        <a:tabLst>
          <a:tab pos="1614488" algn="l"/>
          <a:tab pos="3228975" algn="l"/>
          <a:tab pos="4665663" algn="r"/>
        </a:tabLst>
        <a:defRPr sz="1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xxx.xxx@xx.ey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65100" y="1179493"/>
            <a:ext cx="9652000" cy="1658937"/>
          </a:xfrm>
          <a:prstGeom prst="rect">
            <a:avLst/>
          </a:prstGeom>
          <a:solidFill>
            <a:srgbClr val="FFE6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601662" y="3119438"/>
            <a:ext cx="3068637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28600" lvl="1" indent="-114300">
              <a:buClr>
                <a:srgbClr val="FFD200"/>
              </a:buClr>
              <a:buSzPct val="75000"/>
              <a:buFont typeface="Arial" charset="0"/>
              <a:buChar char="►"/>
            </a:pPr>
            <a:endParaRPr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EYInterstate Regular" pitchFamily="2" charset="0"/>
            </a:endParaRP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GB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Lawyer (LLB)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GB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3</a:t>
            </a:r>
            <a:r>
              <a:rPr lang="en-GB" sz="9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rd</a:t>
            </a:r>
            <a:r>
              <a:rPr lang="en-GB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 place, 2011 Philippine Bar Exams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GB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Class Salutatorian, Arellano University School of Law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GB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  <a:cs typeface="Arial" pitchFamily="34" charset="0"/>
              </a:rPr>
              <a:t>Certified  Public Accountant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</a:rPr>
              <a:t>Magna cum laude, 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</a:rPr>
              <a:t>Bachelor of Science in Accountancy, Mindanao </a:t>
            </a:r>
            <a:r>
              <a:rPr 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</a:rPr>
              <a:t>State University-Main Campus 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YInterstate Light" pitchFamily="2" charset="0"/>
              </a:rPr>
              <a:t>Special Awardee for technical competence and engagement management – July 2016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endParaRPr lang="en-US" sz="900" dirty="0" smtClean="0">
              <a:solidFill>
                <a:schemeClr val="tx1">
                  <a:lumMod val="95000"/>
                  <a:lumOff val="5000"/>
                </a:schemeClr>
              </a:solidFill>
              <a:latin typeface="EYInterstate Light" pitchFamily="2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822700" y="3171031"/>
            <a:ext cx="5867400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sz="900" dirty="0" smtClean="0">
                <a:latin typeface="EYInterstate Light" pitchFamily="2" charset="0"/>
              </a:rPr>
              <a:t>More than </a:t>
            </a:r>
            <a:r>
              <a:rPr lang="en-US" sz="900" dirty="0" smtClean="0">
                <a:latin typeface="EYInterstate Light" pitchFamily="2" charset="0"/>
              </a:rPr>
              <a:t>ten </a:t>
            </a:r>
            <a:r>
              <a:rPr lang="en-US" sz="900" dirty="0" smtClean="0">
                <a:latin typeface="EYInterstate Light" pitchFamily="2" charset="0"/>
              </a:rPr>
              <a:t>years experience in providing tax services related to Philippine Taxes such as the following:</a:t>
            </a:r>
          </a:p>
          <a:p>
            <a:pPr algn="just"/>
            <a:endParaRPr lang="en-US" sz="900" dirty="0" smtClean="0">
              <a:latin typeface="EYInterstate Light" pitchFamily="2" charset="0"/>
            </a:endParaRP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>
                <a:latin typeface="EYInterstate Light" pitchFamily="2" charset="0"/>
              </a:rPr>
              <a:t>Business tax compliance reviews which cover, among others, diagnosis evaluation of the entity’s compliance with the existing tax rules and regulations and handling of Philippine tax filing requirements of entities;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>
                <a:latin typeface="EYInterstate Light" pitchFamily="2" charset="0"/>
              </a:rPr>
              <a:t>Tax accounting and risk advisory services which include, test of controls on tax related processes, tax provisioning, deferred income tax and FIN 48 reviews; </a:t>
            </a:r>
            <a:endParaRPr lang="en-US" sz="900" dirty="0" smtClean="0">
              <a:latin typeface="EYInterstate Light" pitchFamily="2" charset="0"/>
            </a:endParaRP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 smtClean="0">
                <a:latin typeface="EYInterstate Light" pitchFamily="2" charset="0"/>
              </a:rPr>
              <a:t>Tax due diligence or tax audit related to financial audit and corporate restructuring;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 smtClean="0">
                <a:latin typeface="EYInterstate Light" pitchFamily="2" charset="0"/>
              </a:rPr>
              <a:t>General tax advice which includes, among others, tax planning and structuring engagements for greater tax efficiency; 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>
                <a:latin typeface="EYInterstate Light" pitchFamily="2" charset="0"/>
              </a:rPr>
              <a:t>Clients handled belong to various industries like companies with special tax regimes and or incentives like those who</a:t>
            </a:r>
            <a:r>
              <a:rPr lang="en-US" sz="900" b="1" dirty="0">
                <a:latin typeface="EYInterstate Light" pitchFamily="2" charset="0"/>
              </a:rPr>
              <a:t> are registered with the Philippine Economic Zone Authority, Subic Bay Metropolitan Authority, Clark Development Corporation and other economic zones and the Board of Investments</a:t>
            </a:r>
            <a:r>
              <a:rPr lang="en-US" sz="900" dirty="0">
                <a:latin typeface="EYInterstate Light" pitchFamily="2" charset="0"/>
              </a:rPr>
              <a:t>, regional operating </a:t>
            </a:r>
            <a:r>
              <a:rPr lang="en-US" sz="900" dirty="0" smtClean="0">
                <a:latin typeface="EYInterstate Light" pitchFamily="2" charset="0"/>
              </a:rPr>
              <a:t>headquarters, </a:t>
            </a:r>
            <a:r>
              <a:rPr lang="en-US" sz="900" dirty="0">
                <a:latin typeface="EYInterstate Light" pitchFamily="2" charset="0"/>
              </a:rPr>
              <a:t>energy and utility, mining, manufacturing, electronics, telecommunications, </a:t>
            </a:r>
            <a:r>
              <a:rPr lang="en-US" sz="900" dirty="0" smtClean="0">
                <a:latin typeface="EYInterstate Light" pitchFamily="2" charset="0"/>
              </a:rPr>
              <a:t>international </a:t>
            </a:r>
            <a:r>
              <a:rPr lang="en-US" sz="900" dirty="0">
                <a:latin typeface="EYInterstate Light" pitchFamily="2" charset="0"/>
              </a:rPr>
              <a:t>airlines, and  those engaged in other service oriented industries like </a:t>
            </a:r>
            <a:r>
              <a:rPr lang="en-US" sz="900" b="1" dirty="0">
                <a:latin typeface="EYInterstate Light" pitchFamily="2" charset="0"/>
              </a:rPr>
              <a:t>business process outsourcing</a:t>
            </a:r>
            <a:r>
              <a:rPr lang="en-US" sz="900" dirty="0">
                <a:latin typeface="EYInterstate Light" pitchFamily="2" charset="0"/>
              </a:rPr>
              <a:t>, logistics, </a:t>
            </a:r>
            <a:r>
              <a:rPr lang="en-US" sz="900" dirty="0" smtClean="0">
                <a:latin typeface="EYInterstate Light" pitchFamily="2" charset="0"/>
              </a:rPr>
              <a:t>trading </a:t>
            </a:r>
            <a:r>
              <a:rPr lang="en-US" sz="900" dirty="0">
                <a:latin typeface="EYInterstate Light" pitchFamily="2" charset="0"/>
              </a:rPr>
              <a:t>and consumer oriented </a:t>
            </a:r>
            <a:r>
              <a:rPr lang="en-US" sz="900" dirty="0" smtClean="0">
                <a:latin typeface="EYInterstate Light" pitchFamily="2" charset="0"/>
              </a:rPr>
              <a:t>industries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r>
              <a:rPr lang="en-US" sz="900" dirty="0">
                <a:latin typeface="EYInterstate Light" pitchFamily="2" charset="0"/>
              </a:rPr>
              <a:t>Teaches at various law schools on topics including Philippine taxation, Civil law (persons and family relations), legal accounting, negotiable instruments law, legal research and statutory construction; faculty adviser of the Arellano Academic Society; and resource speaker for AUSL Bar Review programs; and taught courses in Philippine taxation to </a:t>
            </a:r>
            <a:r>
              <a:rPr lang="en-US" sz="900" dirty="0" smtClean="0">
                <a:latin typeface="EYInterstate Light" pitchFamily="2" charset="0"/>
              </a:rPr>
              <a:t>PICPA, various </a:t>
            </a:r>
            <a:r>
              <a:rPr lang="en-US" sz="900" dirty="0">
                <a:latin typeface="EYInterstate Light" pitchFamily="2" charset="0"/>
              </a:rPr>
              <a:t>clients and commercial and/or professional organizations;</a:t>
            </a:r>
          </a:p>
          <a:p>
            <a:pPr marL="177800" indent="-177800" defTabSz="995363">
              <a:spcAft>
                <a:spcPct val="50000"/>
              </a:spcAft>
              <a:buClr>
                <a:schemeClr val="accent2"/>
              </a:buClr>
              <a:buFont typeface="Arial" pitchFamily="34" charset="0"/>
              <a:buChar char="►"/>
              <a:tabLst>
                <a:tab pos="3228975" algn="l"/>
                <a:tab pos="4665663" algn="r"/>
              </a:tabLst>
            </a:pPr>
            <a:endParaRPr lang="en-GB" sz="900" dirty="0">
              <a:latin typeface="EYInterstate Light" pitchFamily="2" charset="0"/>
              <a:cs typeface="Arial" pitchFamily="34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93725" y="1311275"/>
            <a:ext cx="719138" cy="935038"/>
          </a:xfrm>
          <a:prstGeom prst="rect">
            <a:avLst/>
          </a:prstGeom>
          <a:solidFill>
            <a:srgbClr val="EB008C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72000" rIns="72000" anchor="ctr"/>
          <a:lstStyle/>
          <a:p>
            <a:pPr algn="ctr" defTabSz="995363">
              <a:lnSpc>
                <a:spcPts val="1400"/>
              </a:lnSpc>
            </a:pPr>
            <a: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  <a:t>Place image</a:t>
            </a:r>
            <a:b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</a:br>
            <a: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  <a:t>here.</a:t>
            </a:r>
            <a:b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</a:br>
            <a: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  <a:t>Refer to</a:t>
            </a:r>
            <a:b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</a:br>
            <a:r>
              <a:rPr lang="en-US" sz="800" dirty="0">
                <a:solidFill>
                  <a:srgbClr val="FFFFFF"/>
                </a:solidFill>
                <a:latin typeface="EYInterstate Regular" pitchFamily="-16" charset="0"/>
              </a:rPr>
              <a:t>guidelines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1420813" y="1292225"/>
            <a:ext cx="2200275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sz="900" b="1" dirty="0" smtClean="0">
                <a:latin typeface="EYInterstate Regular" pitchFamily="2" charset="0"/>
              </a:rPr>
              <a:t>Cherry </a:t>
            </a:r>
            <a:r>
              <a:rPr lang="en-US" sz="900" b="1" dirty="0" err="1" smtClean="0">
                <a:latin typeface="EYInterstate Regular" pitchFamily="2" charset="0"/>
              </a:rPr>
              <a:t>Liez</a:t>
            </a:r>
            <a:r>
              <a:rPr lang="en-US" sz="900" b="1" dirty="0" smtClean="0">
                <a:latin typeface="EYInterstate Regular" pitchFamily="2" charset="0"/>
              </a:rPr>
              <a:t> O. </a:t>
            </a:r>
            <a:r>
              <a:rPr lang="en-US" sz="900" b="1" dirty="0" err="1" smtClean="0">
                <a:latin typeface="EYInterstate Regular" pitchFamily="2" charset="0"/>
              </a:rPr>
              <a:t>Rafal</a:t>
            </a:r>
            <a:r>
              <a:rPr lang="en-US" sz="900" b="1" dirty="0" smtClean="0">
                <a:latin typeface="EYInterstate Regular" pitchFamily="2" charset="0"/>
              </a:rPr>
              <a:t>-Roble</a:t>
            </a:r>
            <a:endParaRPr lang="en-US" sz="900" dirty="0" smtClean="0">
              <a:latin typeface="EYInterstate Regular" pitchFamily="2" charset="0"/>
            </a:endParaRPr>
          </a:p>
          <a:p>
            <a:r>
              <a:rPr lang="en-US" sz="900" dirty="0" smtClean="0">
                <a:latin typeface="EYInterstate Regular" pitchFamily="2" charset="0"/>
              </a:rPr>
              <a:t>Senior Director, Tax Services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1420813" y="1731963"/>
            <a:ext cx="2630487" cy="55399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defTabSz="995363">
              <a:tabLst>
                <a:tab pos="442913" algn="l"/>
              </a:tabLst>
            </a:pPr>
            <a:r>
              <a:rPr lang="en-US" sz="900" dirty="0">
                <a:solidFill>
                  <a:srgbClr val="000000"/>
                </a:solidFill>
                <a:latin typeface="EYInterstate Light" pitchFamily="2" charset="0"/>
              </a:rPr>
              <a:t>Tel	</a:t>
            </a:r>
            <a:r>
              <a:rPr lang="en-US" sz="900" dirty="0" smtClean="0">
                <a:solidFill>
                  <a:srgbClr val="000000"/>
                </a:solidFill>
                <a:latin typeface="EYInterstate Light" pitchFamily="2" charset="0"/>
              </a:rPr>
              <a:t>+63 2 8948385</a:t>
            </a:r>
            <a:endParaRPr lang="en-US" sz="900" dirty="0">
              <a:solidFill>
                <a:srgbClr val="000000"/>
              </a:solidFill>
              <a:latin typeface="EYInterstate Light" pitchFamily="2" charset="0"/>
            </a:endParaRPr>
          </a:p>
          <a:p>
            <a:pPr defTabSz="995363">
              <a:tabLst>
                <a:tab pos="442913" algn="l"/>
              </a:tabLst>
            </a:pPr>
            <a:r>
              <a:rPr lang="en-US" sz="900" dirty="0">
                <a:solidFill>
                  <a:srgbClr val="000000"/>
                </a:solidFill>
                <a:latin typeface="EYInterstate Light" pitchFamily="2" charset="0"/>
              </a:rPr>
              <a:t>Mobile	</a:t>
            </a:r>
            <a:r>
              <a:rPr lang="en-US" sz="900" dirty="0" smtClean="0">
                <a:solidFill>
                  <a:srgbClr val="000000"/>
                </a:solidFill>
                <a:latin typeface="EYInterstate Light" pitchFamily="2" charset="0"/>
              </a:rPr>
              <a:t>+63 9 17 8948385</a:t>
            </a:r>
            <a:endParaRPr lang="en-US" sz="900" dirty="0">
              <a:solidFill>
                <a:srgbClr val="000000"/>
              </a:solidFill>
              <a:latin typeface="EYInterstate Light" pitchFamily="2" charset="0"/>
            </a:endParaRPr>
          </a:p>
          <a:p>
            <a:pPr defTabSz="995363">
              <a:tabLst>
                <a:tab pos="442913" algn="l"/>
              </a:tabLst>
            </a:pPr>
            <a:r>
              <a:rPr lang="en-US" sz="900" dirty="0">
                <a:solidFill>
                  <a:srgbClr val="000000"/>
                </a:solidFill>
                <a:latin typeface="EYInterstate Light" pitchFamily="2" charset="0"/>
              </a:rPr>
              <a:t>Fax	</a:t>
            </a:r>
            <a:r>
              <a:rPr lang="en-US" sz="900" dirty="0" smtClean="0">
                <a:solidFill>
                  <a:srgbClr val="000000"/>
                </a:solidFill>
                <a:latin typeface="EYInterstate Light" pitchFamily="2" charset="0"/>
              </a:rPr>
              <a:t>+63 2 8910429</a:t>
            </a:r>
            <a:endParaRPr lang="en-US" sz="900" dirty="0">
              <a:solidFill>
                <a:srgbClr val="000000"/>
              </a:solidFill>
              <a:latin typeface="EYInterstate Light" pitchFamily="2" charset="0"/>
            </a:endParaRPr>
          </a:p>
          <a:p>
            <a:pPr defTabSz="995363">
              <a:tabLst>
                <a:tab pos="442913" algn="l"/>
              </a:tabLst>
            </a:pPr>
            <a:r>
              <a:rPr lang="en-US" sz="900" dirty="0">
                <a:solidFill>
                  <a:srgbClr val="000000"/>
                </a:solidFill>
                <a:latin typeface="EYInterstate Light" pitchFamily="2" charset="0"/>
              </a:rPr>
              <a:t>Email	</a:t>
            </a:r>
            <a:r>
              <a:rPr lang="en-US" sz="900" dirty="0" smtClean="0">
                <a:solidFill>
                  <a:srgbClr val="000000"/>
                </a:solidFill>
                <a:latin typeface="EYInterstate Light" pitchFamily="2" charset="0"/>
              </a:rPr>
              <a:t>cherry.liez.o.rafal-roble@ph.</a:t>
            </a:r>
            <a:r>
              <a:rPr lang="en-US" sz="900" dirty="0" smtClean="0">
                <a:solidFill>
                  <a:srgbClr val="000000"/>
                </a:solidFill>
                <a:latin typeface="EYInterstate Light" pitchFamily="2" charset="0"/>
                <a:hlinkClick r:id="rId2"/>
              </a:rPr>
              <a:t>ey.com</a:t>
            </a:r>
            <a:endParaRPr lang="en-US" sz="900" dirty="0" smtClean="0">
              <a:solidFill>
                <a:srgbClr val="000000"/>
              </a:solidFill>
              <a:latin typeface="EYInterstate Light" pitchFamily="2" charset="0"/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gray">
          <a:xfrm>
            <a:off x="622300" y="2867025"/>
            <a:ext cx="30416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ct val="40000"/>
              </a:spcAft>
              <a:buClr>
                <a:schemeClr val="tx2"/>
              </a:buClr>
              <a:buSzPct val="75000"/>
              <a:buFont typeface="Arial Unicode MS" pitchFamily="34" charset="-128"/>
              <a:buNone/>
            </a:pPr>
            <a:r>
              <a:rPr lang="en-US" sz="1300" b="1">
                <a:solidFill>
                  <a:schemeClr val="accent1"/>
                </a:solidFill>
                <a:latin typeface="EYInterstate" pitchFamily="2" charset="0"/>
                <a:cs typeface="Arial" pitchFamily="34" charset="0"/>
                <a:sym typeface="Arial Unicode MS" pitchFamily="34" charset="-128"/>
              </a:rPr>
              <a:t>Background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gray">
          <a:xfrm>
            <a:off x="3827463" y="2867025"/>
            <a:ext cx="304006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  <a:spcAft>
                <a:spcPct val="40000"/>
              </a:spcAft>
              <a:buClr>
                <a:schemeClr val="tx2"/>
              </a:buClr>
              <a:buSzPct val="75000"/>
              <a:buFont typeface="Arial Unicode MS" pitchFamily="34" charset="-128"/>
              <a:buNone/>
            </a:pPr>
            <a:r>
              <a:rPr lang="en-US" sz="1300" b="1" dirty="0">
                <a:solidFill>
                  <a:schemeClr val="accent1"/>
                </a:solidFill>
                <a:latin typeface="EYInterstate" pitchFamily="2" charset="0"/>
                <a:cs typeface="Arial" pitchFamily="34" charset="0"/>
                <a:sym typeface="Arial Unicode MS" pitchFamily="34" charset="-128"/>
              </a:rPr>
              <a:t>Professional experience</a:t>
            </a:r>
          </a:p>
        </p:txBody>
      </p:sp>
      <p:pic>
        <p:nvPicPr>
          <p:cNvPr id="14" name="Picture 2" descr="Sonia-D-Segovia"/>
          <p:cNvPicPr preferRelativeResize="0">
            <a:picLocks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546101" y="1266032"/>
            <a:ext cx="768096" cy="104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cherry.o.rafalroble\Documents\Liez\Personal\clorr\DSC_099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" r="14033" b="45002"/>
          <a:stretch/>
        </p:blipFill>
        <p:spPr bwMode="auto">
          <a:xfrm>
            <a:off x="344487" y="1234956"/>
            <a:ext cx="968376" cy="110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posal Template for PP and Loadset">
  <a:themeElements>
    <a:clrScheme name="Proposal Template for PP and Loadset 1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7F7E82"/>
      </a:accent1>
      <a:accent2>
        <a:srgbClr val="FFE600"/>
      </a:accent2>
      <a:accent3>
        <a:srgbClr val="FFFFFF"/>
      </a:accent3>
      <a:accent4>
        <a:srgbClr val="000000"/>
      </a:accent4>
      <a:accent5>
        <a:srgbClr val="C0C0C1"/>
      </a:accent5>
      <a:accent6>
        <a:srgbClr val="E7D000"/>
      </a:accent6>
      <a:hlink>
        <a:srgbClr val="A5A4A7"/>
      </a:hlink>
      <a:folHlink>
        <a:srgbClr val="CCCBCD"/>
      </a:folHlink>
    </a:clrScheme>
    <a:fontScheme name="Proposal Template for PP and Loadset">
      <a:majorFont>
        <a:latin typeface="EYInterstate"/>
        <a:ea typeface=""/>
        <a:cs typeface="Arial"/>
      </a:majorFont>
      <a:minorFont>
        <a:latin typeface="EYIntersta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posal Template for PP and Loadset 1">
        <a:dk1>
          <a:srgbClr val="000000"/>
        </a:dk1>
        <a:lt1>
          <a:srgbClr val="FFFFFF"/>
        </a:lt1>
        <a:dk2>
          <a:srgbClr val="000000"/>
        </a:dk2>
        <a:lt2>
          <a:srgbClr val="F2F2F2"/>
        </a:lt2>
        <a:accent1>
          <a:srgbClr val="7F7E82"/>
        </a:accent1>
        <a:accent2>
          <a:srgbClr val="FFE600"/>
        </a:accent2>
        <a:accent3>
          <a:srgbClr val="FFFFFF"/>
        </a:accent3>
        <a:accent4>
          <a:srgbClr val="000000"/>
        </a:accent4>
        <a:accent5>
          <a:srgbClr val="C0C0C1"/>
        </a:accent5>
        <a:accent6>
          <a:srgbClr val="E7D000"/>
        </a:accent6>
        <a:hlink>
          <a:srgbClr val="A5A4A7"/>
        </a:hlink>
        <a:folHlink>
          <a:srgbClr val="CCCB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325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 Unicode MS</vt:lpstr>
      <vt:lpstr>Arial</vt:lpstr>
      <vt:lpstr>EYInterstate</vt:lpstr>
      <vt:lpstr>EYInterstate Light</vt:lpstr>
      <vt:lpstr>EYInterstate Regular</vt:lpstr>
      <vt:lpstr>Proposal Template for PP and Loadset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Cherry Liez O Rafal-Roble</dc:creator>
  <cp:lastModifiedBy>Cherry Liez O Rafal-Roble</cp:lastModifiedBy>
  <cp:revision>92</cp:revision>
  <cp:lastPrinted>2016-07-14T01:58:13Z</cp:lastPrinted>
  <dcterms:created xsi:type="dcterms:W3CDTF">2004-06-10T11:54:09Z</dcterms:created>
  <dcterms:modified xsi:type="dcterms:W3CDTF">2017-05-23T10:49:51Z</dcterms:modified>
</cp:coreProperties>
</file>