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4"/>
  </p:notesMasterIdLst>
  <p:sldIdLst>
    <p:sldId id="256" r:id="rId2"/>
    <p:sldId id="257" r:id="rId3"/>
    <p:sldId id="258" r:id="rId4"/>
    <p:sldId id="259" r:id="rId5"/>
    <p:sldId id="270" r:id="rId6"/>
    <p:sldId id="261" r:id="rId7"/>
    <p:sldId id="264" r:id="rId8"/>
    <p:sldId id="273" r:id="rId9"/>
    <p:sldId id="274" r:id="rId10"/>
    <p:sldId id="277" r:id="rId11"/>
    <p:sldId id="275" r:id="rId12"/>
    <p:sldId id="269" r:id="rId13"/>
    <p:sldId id="271" r:id="rId14"/>
    <p:sldId id="276" r:id="rId15"/>
    <p:sldId id="280" r:id="rId16"/>
    <p:sldId id="260" r:id="rId17"/>
    <p:sldId id="268" r:id="rId18"/>
    <p:sldId id="279" r:id="rId19"/>
    <p:sldId id="262" r:id="rId20"/>
    <p:sldId id="278" r:id="rId21"/>
    <p:sldId id="267" r:id="rId22"/>
    <p:sldId id="26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26" autoAdjust="0"/>
  </p:normalViewPr>
  <p:slideViewPr>
    <p:cSldViewPr snapToGrid="0">
      <p:cViewPr varScale="1">
        <p:scale>
          <a:sx n="108" d="100"/>
          <a:sy n="108" d="100"/>
        </p:scale>
        <p:origin x="71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16:44:08.964" idx="1">
    <p:pos x="10" y="10"/>
    <p:text/>
    <p:extLst>
      <p:ext uri="{C676402C-5697-4E1C-873F-D02D1690AC5C}">
        <p15:threadingInfo xmlns:p15="http://schemas.microsoft.com/office/powerpoint/2012/main" timeZoneBias="-480"/>
      </p:ext>
    </p:extLst>
  </p:cm>
  <p:cm authorId="1" dt="2020-08-16T16:44:23.738" idx="2">
    <p:pos x="106" y="106"/>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a:t>19:00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a:t>19:05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a:t>19:10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a:t>19:15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8A17BFD7-A561-4E9F-9BE8-E6DA989989EA}">
      <dgm:prSet/>
      <dgm:spPr/>
      <dgm:t>
        <a:bodyPr/>
        <a:lstStyle/>
        <a:p>
          <a:r>
            <a:rPr lang="en-US"/>
            <a:t>President’s Corner</a:t>
          </a:r>
        </a:p>
      </dgm:t>
    </dgm:pt>
    <dgm:pt modelId="{E8FEEEA2-092B-4B2C-A1E9-75BD8463E016}" type="parTrans" cxnId="{E5D9C2BA-7C65-42BE-ACB4-43B052429E06}">
      <dgm:prSet/>
      <dgm:spPr/>
      <dgm:t>
        <a:bodyPr/>
        <a:lstStyle/>
        <a:p>
          <a:endParaRPr lang="en-US"/>
        </a:p>
      </dgm:t>
    </dgm:pt>
    <dgm:pt modelId="{8D9A5273-978B-4230-AAAE-1DB5751A2082}" type="sibTrans" cxnId="{E5D9C2BA-7C65-42BE-ACB4-43B052429E06}">
      <dgm:prSet/>
      <dgm:spPr/>
      <dgm:t>
        <a:bodyPr/>
        <a:lstStyle/>
        <a:p>
          <a:endParaRPr lang="en-US"/>
        </a:p>
      </dgm:t>
    </dgm:pt>
    <dgm:pt modelId="{CC31594E-2486-4C54-9586-24B1D8EBAA48}">
      <dgm:prSet/>
      <dgm:spPr/>
      <dgm:t>
        <a:bodyPr/>
        <a:lstStyle/>
        <a:p>
          <a:r>
            <a:rPr lang="en-US" dirty="0"/>
            <a:t>Secretary’s Notes</a:t>
          </a:r>
        </a:p>
      </dgm:t>
    </dgm:pt>
    <dgm:pt modelId="{A8E2D6E4-56AA-4B02-9740-1EEB7B5B5FD6}" type="parTrans" cxnId="{56EC64DA-0483-4B83-B8EE-6FE19E1C37D7}">
      <dgm:prSet/>
      <dgm:spPr/>
      <dgm:t>
        <a:bodyPr/>
        <a:lstStyle/>
        <a:p>
          <a:endParaRPr lang="en-US"/>
        </a:p>
      </dgm:t>
    </dgm:pt>
    <dgm:pt modelId="{FF190767-6642-43B4-BAAA-AAC64E58F9A3}" type="sibTrans" cxnId="{56EC64DA-0483-4B83-B8EE-6FE19E1C37D7}">
      <dgm:prSet/>
      <dgm:spPr/>
      <dgm:t>
        <a:bodyPr/>
        <a:lstStyle/>
        <a:p>
          <a:endParaRPr lang="en-US"/>
        </a:p>
      </dgm:t>
    </dgm:pt>
    <dgm:pt modelId="{2268708A-D727-421A-8EED-C5096292F4B3}">
      <dgm:prSet/>
      <dgm:spPr/>
      <dgm:t>
        <a:bodyPr/>
        <a:lstStyle/>
        <a:p>
          <a:r>
            <a:rPr lang="en-US"/>
            <a:t>Treasurer’s Time</a:t>
          </a:r>
        </a:p>
      </dgm:t>
    </dgm:pt>
    <dgm:pt modelId="{2D43C88E-54F3-453C-B86C-4259CB8C87C0}" type="parTrans" cxnId="{92893C25-C909-4E89-A967-5D2E05133E27}">
      <dgm:prSet/>
      <dgm:spPr/>
      <dgm:t>
        <a:bodyPr/>
        <a:lstStyle/>
        <a:p>
          <a:endParaRPr lang="en-US"/>
        </a:p>
      </dgm:t>
    </dgm:pt>
    <dgm:pt modelId="{635353C5-8804-4D1F-BABC-ADF03E306A0E}" type="sibTrans" cxnId="{92893C25-C909-4E89-A967-5D2E05133E27}">
      <dgm:prSet/>
      <dgm:spPr/>
      <dgm:t>
        <a:bodyPr/>
        <a:lstStyle/>
        <a:p>
          <a:endParaRPr lang="en-US"/>
        </a:p>
      </dgm:t>
    </dgm:pt>
    <dgm:pt modelId="{E9BA9898-771E-4E7D-AE45-FA5D843041F4}">
      <dgm:prSet/>
      <dgm:spPr/>
      <dgm:t>
        <a:bodyPr/>
        <a:lstStyle/>
        <a:p>
          <a:r>
            <a:rPr lang="en-US"/>
            <a:t>Club Admin’s Segment</a:t>
          </a:r>
        </a:p>
      </dgm:t>
    </dgm:pt>
    <dgm:pt modelId="{65235F52-8595-4A6B-9F69-A5D407E39926}" type="parTrans" cxnId="{6774E28C-A587-4162-A6C6-43633F065BEE}">
      <dgm:prSet/>
      <dgm:spPr/>
      <dgm:t>
        <a:bodyPr/>
        <a:lstStyle/>
        <a:p>
          <a:endParaRPr lang="en-US"/>
        </a:p>
      </dgm:t>
    </dgm:pt>
    <dgm:pt modelId="{17B46E75-8DF3-46AB-8A39-EAE98D100229}" type="sibTrans" cxnId="{6774E28C-A587-4162-A6C6-43633F065BEE}">
      <dgm:prSet/>
      <dgm:spPr/>
      <dgm:t>
        <a:bodyPr/>
        <a:lstStyle/>
        <a:p>
          <a:endParaRPr lang="en-US"/>
        </a:p>
      </dgm:t>
    </dgm:pt>
    <dgm:pt modelId="{C1760C28-2D0D-4DA2-9724-29D35A0A3200}">
      <dgm:prSet/>
      <dgm:spPr/>
      <dgm:t>
        <a:bodyPr/>
        <a:lstStyle/>
        <a:p>
          <a:pPr>
            <a:defRPr b="1"/>
          </a:pPr>
          <a:r>
            <a:rPr lang="en-US" dirty="0"/>
            <a:t>19:30</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a:t>Committee Chair Briefings</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19:40</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Speaker (19:40 – 19:50)</a:t>
          </a:r>
        </a:p>
        <a:p>
          <a:r>
            <a:rPr lang="en-US" dirty="0"/>
            <a:t>Guest Speaker (19:50 – 20:20)</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20:20</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a:t>Membership Dialogue</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20:30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2893C25-C909-4E89-A967-5D2E05133E27}" srcId="{1C726750-32C6-4E1B-91D2-7D63AE3D2F7A}" destId="{2268708A-D727-421A-8EED-C5096292F4B3}" srcOrd="2" destOrd="0" parTransId="{2D43C88E-54F3-453C-B86C-4259CB8C87C0}" sibTransId="{635353C5-8804-4D1F-BABC-ADF03E306A0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E98CCB37-B33E-412F-A712-84ED76FA5A84}" type="presOf" srcId="{2268708A-D727-421A-8EED-C5096292F4B3}" destId="{4491F194-6D56-494E-A42F-F4310159FB5A}" srcOrd="0" destOrd="3"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2671164E-CCA8-455B-B803-D93C6DAFC24D}" type="presOf" srcId="{E9BA9898-771E-4E7D-AE45-FA5D843041F4}" destId="{4491F194-6D56-494E-A42F-F4310159FB5A}" srcOrd="0" destOrd="4"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6774E28C-A587-4162-A6C6-43633F065BEE}" srcId="{1C726750-32C6-4E1B-91D2-7D63AE3D2F7A}" destId="{E9BA9898-771E-4E7D-AE45-FA5D843041F4}" srcOrd="3" destOrd="0" parTransId="{65235F52-8595-4A6B-9F69-A5D407E39926}" sibTransId="{17B46E75-8DF3-46AB-8A39-EAE98D100229}"/>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431271B3-941E-4A61-8502-97A674397635}" type="presOf" srcId="{6EDDCB6F-1239-428C-902C-7207AE67F4A7}" destId="{E5CE7E63-A4A8-4924-84DB-DAECE12F4CE3}" srcOrd="0" destOrd="0" presId="urn:microsoft.com/office/officeart/2017/3/layout/DropPinTimeline"/>
    <dgm:cxn modelId="{465997B5-8272-4672-94E8-12C58EDB8F39}" type="presOf" srcId="{8A17BFD7-A561-4E9F-9BE8-E6DA989989EA}" destId="{4491F194-6D56-494E-A42F-F4310159FB5A}" srcOrd="0" destOrd="1" presId="urn:microsoft.com/office/officeart/2017/3/layout/DropPinTimeline"/>
    <dgm:cxn modelId="{E5D9C2BA-7C65-42BE-ACB4-43B052429E06}" srcId="{1C726750-32C6-4E1B-91D2-7D63AE3D2F7A}" destId="{8A17BFD7-A561-4E9F-9BE8-E6DA989989EA}" srcOrd="0" destOrd="0" parTransId="{E8FEEEA2-092B-4B2C-A1E9-75BD8463E016}" sibTransId="{8D9A5273-978B-4230-AAAE-1DB5751A2082}"/>
    <dgm:cxn modelId="{1E6F1BC1-83FA-4CFD-B248-8165BFB493DF}" srcId="{02E8FAD4-2F76-4F23-83DD-41844F6960C0}" destId="{C73A9829-92F5-4C6F-B296-C6514D8DC05F}" srcOrd="0" destOrd="0" parTransId="{A56D6A56-D7C7-4A5A-8156-2024BE0D9857}" sibTransId="{2BE1A586-9564-476A-8270-F0F7F954040D}"/>
    <dgm:cxn modelId="{700015C7-AB55-4DA9-9584-4EA55E103CD4}" type="presOf" srcId="{CC31594E-2486-4C54-9586-24B1D8EBAA48}" destId="{4491F194-6D56-494E-A42F-F4310159FB5A}" srcOrd="0" destOrd="2" presId="urn:microsoft.com/office/officeart/2017/3/layout/DropPinTimeline"/>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56EC64DA-0483-4B83-B8EE-6FE19E1C37D7}" srcId="{1C726750-32C6-4E1B-91D2-7D63AE3D2F7A}" destId="{CC31594E-2486-4C54-9586-24B1D8EBAA48}" srcOrd="1" destOrd="0" parTransId="{A8E2D6E4-56AA-4B02-9740-1EEB7B5B5FD6}" sibTransId="{FF190767-6642-43B4-BAAA-AAC64E58F9A3}"/>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p>
        <a:p>
          <a:pPr marL="114300" lvl="1" indent="-114300" algn="l" defTabSz="533400">
            <a:lnSpc>
              <a:spcPct val="90000"/>
            </a:lnSpc>
            <a:spcBef>
              <a:spcPct val="0"/>
            </a:spcBef>
            <a:spcAft>
              <a:spcPct val="15000"/>
            </a:spcAft>
            <a:buChar char="•"/>
          </a:pPr>
          <a:r>
            <a:rPr lang="en-US" sz="1200" kern="1200"/>
            <a:t>President’s Corner</a:t>
          </a:r>
        </a:p>
        <a:p>
          <a:pPr marL="114300" lvl="1" indent="-114300" algn="l" defTabSz="533400">
            <a:lnSpc>
              <a:spcPct val="90000"/>
            </a:lnSpc>
            <a:spcBef>
              <a:spcPct val="0"/>
            </a:spcBef>
            <a:spcAft>
              <a:spcPct val="15000"/>
            </a:spcAft>
            <a:buChar char="•"/>
          </a:pPr>
          <a:r>
            <a:rPr lang="en-US" sz="1200" kern="1200" dirty="0"/>
            <a:t>Secretary’s Notes</a:t>
          </a:r>
        </a:p>
        <a:p>
          <a:pPr marL="114300" lvl="1" indent="-114300" algn="l" defTabSz="533400">
            <a:lnSpc>
              <a:spcPct val="90000"/>
            </a:lnSpc>
            <a:spcBef>
              <a:spcPct val="0"/>
            </a:spcBef>
            <a:spcAft>
              <a:spcPct val="15000"/>
            </a:spcAft>
            <a:buChar char="•"/>
          </a:pPr>
          <a:r>
            <a:rPr lang="en-US" sz="1200" kern="1200"/>
            <a:t>Treasurer’s Time</a:t>
          </a:r>
        </a:p>
        <a:p>
          <a:pPr marL="114300" lvl="1" indent="-114300" algn="l" defTabSz="533400">
            <a:lnSpc>
              <a:spcPct val="90000"/>
            </a:lnSpc>
            <a:spcBef>
              <a:spcPct val="0"/>
            </a:spcBef>
            <a:spcAft>
              <a:spcPct val="15000"/>
            </a:spcAft>
            <a:buChar char="•"/>
          </a:pPr>
          <a:r>
            <a:rPr lang="en-US" sz="1200" kern="120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Committee Chair Briefings</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19:30</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Speaker (19:40 – 19:50)</a:t>
          </a:r>
        </a:p>
        <a:p>
          <a:pPr marL="0" lvl="0" indent="0" algn="l" defTabSz="666750">
            <a:lnSpc>
              <a:spcPct val="90000"/>
            </a:lnSpc>
            <a:spcBef>
              <a:spcPct val="0"/>
            </a:spcBef>
            <a:spcAft>
              <a:spcPct val="35000"/>
            </a:spcAft>
            <a:buNone/>
          </a:pPr>
          <a:r>
            <a:rPr lang="en-US" sz="1500" kern="1200" dirty="0"/>
            <a:t>Guest Speaker (19:50 – 20:20)</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19:40</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Membership Dialogue</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20:20</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9/3/2020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3350880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8</a:t>
            </a:fld>
            <a:endParaRPr lang="en-US"/>
          </a:p>
        </p:txBody>
      </p:sp>
    </p:spTree>
    <p:extLst>
      <p:ext uri="{BB962C8B-B14F-4D97-AF65-F5344CB8AC3E}">
        <p14:creationId xmlns:p14="http://schemas.microsoft.com/office/powerpoint/2010/main" val="1606233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9</a:t>
            </a:fld>
            <a:endParaRPr lang="en-US"/>
          </a:p>
        </p:txBody>
      </p:sp>
    </p:spTree>
    <p:extLst>
      <p:ext uri="{BB962C8B-B14F-4D97-AF65-F5344CB8AC3E}">
        <p14:creationId xmlns:p14="http://schemas.microsoft.com/office/powerpoint/2010/main" val="242717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10</a:t>
            </a:fld>
            <a:endParaRPr lang="en-US"/>
          </a:p>
        </p:txBody>
      </p:sp>
    </p:spTree>
    <p:extLst>
      <p:ext uri="{BB962C8B-B14F-4D97-AF65-F5344CB8AC3E}">
        <p14:creationId xmlns:p14="http://schemas.microsoft.com/office/powerpoint/2010/main" val="1490815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11</a:t>
            </a:fld>
            <a:endParaRPr lang="en-US"/>
          </a:p>
        </p:txBody>
      </p:sp>
    </p:spTree>
    <p:extLst>
      <p:ext uri="{BB962C8B-B14F-4D97-AF65-F5344CB8AC3E}">
        <p14:creationId xmlns:p14="http://schemas.microsoft.com/office/powerpoint/2010/main" val="498507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9/3/2020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9/3/2020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justpay.to/rotaryclubbgccentra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01 September 2020</a:t>
            </a:r>
          </a:p>
          <a:p>
            <a:r>
              <a:rPr lang="en-US" sz="1700" dirty="0"/>
              <a:t>Virtual Meeting via MS Teams</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13397938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Let us bow our heads:</a:t>
            </a:r>
          </a:p>
          <a:p>
            <a:pPr marL="0" indent="0">
              <a:buNone/>
            </a:pPr>
            <a:r>
              <a:rPr lang="en-US" sz="1600" dirty="0"/>
              <a:t>Lord of the Universe, you have given most of mankind a strong desire to do good, to be honest, to serve others, and to faithfully fulfill their obligations to their neighbors.</a:t>
            </a:r>
          </a:p>
          <a:p>
            <a:pPr marL="0" indent="0">
              <a:buNone/>
            </a:pPr>
            <a:r>
              <a:rPr lang="en-US" sz="1600" dirty="0"/>
              <a:t>Help us, as Rotarians and humans, to do good.</a:t>
            </a:r>
          </a:p>
          <a:p>
            <a:pPr marL="0" indent="0">
              <a:buNone/>
            </a:pPr>
            <a:r>
              <a:rPr lang="en-US" sz="1600" dirty="0"/>
              <a:t>Help us, as Rotarians and humans, to be honest and ethical in all our dealings.</a:t>
            </a:r>
          </a:p>
          <a:p>
            <a:pPr marL="0" indent="0">
              <a:buNone/>
            </a:pPr>
            <a:r>
              <a:rPr lang="en-US" sz="1600" dirty="0"/>
              <a:t>Help us, as Rotarians and humans, to serve others.</a:t>
            </a:r>
          </a:p>
          <a:p>
            <a:pPr marL="0" indent="0">
              <a:buNone/>
            </a:pPr>
            <a:r>
              <a:rPr lang="en-US" sz="1600" dirty="0"/>
              <a:t>And help us, as Rotarians and humans, to faithfully fulfill our obligations as neighbors to our community, our nation, and the world.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pPr lvl="1"/>
            <a:r>
              <a:rPr lang="en-US" dirty="0"/>
              <a:t>Dr. Luis E. </a:t>
            </a:r>
            <a:r>
              <a:rPr lang="en-US" dirty="0" err="1"/>
              <a:t>Abola</a:t>
            </a:r>
            <a:r>
              <a:rPr lang="en-US" dirty="0"/>
              <a:t> – Guest Speaker</a:t>
            </a:r>
          </a:p>
          <a:p>
            <a:pPr lvl="1"/>
            <a:r>
              <a:rPr lang="en-US" dirty="0"/>
              <a:t>Isaac Willis – Guest / Prospective Member</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endParaRPr lang="en-US" dirty="0"/>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 </a:t>
            </a:r>
            <a:r>
              <a:rPr lang="en-US" dirty="0" err="1"/>
              <a:t>Rtn</a:t>
            </a:r>
            <a:r>
              <a:rPr lang="en-US" dirty="0"/>
              <a:t> Martyn</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414776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fontScale="92500" lnSpcReduction="10000"/>
          </a:bodyPr>
          <a:lstStyle/>
          <a:p>
            <a:r>
              <a:rPr lang="en-US" dirty="0"/>
              <a:t>Service Projects Updates</a:t>
            </a:r>
          </a:p>
          <a:p>
            <a:pPr lvl="1"/>
            <a:r>
              <a:rPr lang="en-US" dirty="0"/>
              <a:t>Compassionate Hope</a:t>
            </a:r>
          </a:p>
          <a:p>
            <a:pPr lvl="2"/>
            <a:r>
              <a:rPr lang="en-US" dirty="0"/>
              <a:t>reached out to Pastor Al</a:t>
            </a:r>
          </a:p>
          <a:p>
            <a:pPr lvl="2"/>
            <a:r>
              <a:rPr lang="en-US" dirty="0"/>
              <a:t>21 kids / 4 in college</a:t>
            </a:r>
          </a:p>
          <a:p>
            <a:pPr lvl="2"/>
            <a:r>
              <a:rPr lang="en-US" dirty="0"/>
              <a:t>P80,000/month food expenses</a:t>
            </a:r>
          </a:p>
          <a:p>
            <a:pPr lvl="2"/>
            <a:r>
              <a:rPr lang="en-US" dirty="0"/>
              <a:t>water well P15k for 20ft pipe * (9-10 pipes needed) + P30k pump = ~ P200k</a:t>
            </a:r>
          </a:p>
          <a:p>
            <a:pPr lvl="2"/>
            <a:r>
              <a:rPr lang="en-US" dirty="0"/>
              <a:t>seeds / vegetable garden</a:t>
            </a:r>
          </a:p>
          <a:p>
            <a:pPr lvl="1"/>
            <a:r>
              <a:rPr lang="en-US" dirty="0"/>
              <a:t>Online Forum on Wellness, Leadership and Mentoring</a:t>
            </a:r>
          </a:p>
          <a:p>
            <a:pPr lvl="1"/>
            <a:r>
              <a:rPr lang="en-US" dirty="0"/>
              <a:t>BGC Greenway</a:t>
            </a:r>
          </a:p>
          <a:p>
            <a:pPr lvl="1"/>
            <a:r>
              <a:rPr lang="en-US" dirty="0"/>
              <a:t>Digital Learning Boards</a:t>
            </a:r>
          </a:p>
          <a:p>
            <a:pPr lvl="1"/>
            <a:r>
              <a:rPr lang="en-US" dirty="0"/>
              <a:t>Vocation Seminars / Online Tutoring</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fontScale="92500" lnSpcReduction="10000"/>
          </a:bodyPr>
          <a:lstStyle/>
          <a:p>
            <a:r>
              <a:rPr lang="en-US" dirty="0"/>
              <a:t>Fundraising</a:t>
            </a:r>
          </a:p>
          <a:p>
            <a:pPr lvl="1"/>
            <a:r>
              <a:rPr lang="en-US" dirty="0"/>
              <a:t>Online shows/exhibits – October/November timeframe (planning)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Vocation Seminars / Mental Health Initiatives</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fontScale="92500" lnSpcReduction="20000"/>
          </a:bodyPr>
          <a:lstStyle/>
          <a:p>
            <a:pPr marL="0" indent="0">
              <a:buNone/>
            </a:pPr>
            <a:r>
              <a:rPr lang="en-US" dirty="0"/>
              <a:t>Vocation Seminars:</a:t>
            </a:r>
          </a:p>
          <a:p>
            <a:r>
              <a:rPr lang="en-US" dirty="0"/>
              <a:t>PLAN:</a:t>
            </a:r>
          </a:p>
          <a:p>
            <a:pPr lvl="1"/>
            <a:r>
              <a:rPr lang="en-US" dirty="0"/>
              <a:t>Schedule with Taguig school contacts</a:t>
            </a:r>
          </a:p>
          <a:p>
            <a:pPr lvl="1"/>
            <a:r>
              <a:rPr lang="en-US" dirty="0"/>
              <a:t>Donations from data providers</a:t>
            </a:r>
          </a:p>
          <a:p>
            <a:pPr lvl="1"/>
            <a:r>
              <a:rPr lang="en-US" dirty="0"/>
              <a:t>Schedule online seminars with partner schools</a:t>
            </a:r>
          </a:p>
          <a:p>
            <a:pPr lvl="1"/>
            <a:r>
              <a:rPr lang="en-US" dirty="0"/>
              <a:t>Facebook Live is a suggested platform for ease of access</a:t>
            </a:r>
          </a:p>
          <a:p>
            <a:r>
              <a:rPr lang="en-US" dirty="0"/>
              <a:t>ACTION:</a:t>
            </a:r>
          </a:p>
          <a:p>
            <a:pPr lvl="1"/>
            <a:r>
              <a:rPr lang="en-US" dirty="0"/>
              <a:t>Continue to work with principals on timing and platform</a:t>
            </a:r>
          </a:p>
          <a:p>
            <a:pPr lvl="1"/>
            <a:r>
              <a:rPr lang="en-US" dirty="0"/>
              <a:t>Prepare speaking parts of volunteer Rotarians</a:t>
            </a:r>
          </a:p>
          <a:p>
            <a:pPr lvl="1"/>
            <a:r>
              <a:rPr lang="en-US" dirty="0"/>
              <a:t>Schedule timing (dates/times)</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Mental Health Initiatives:</a:t>
            </a:r>
          </a:p>
          <a:p>
            <a:r>
              <a:rPr lang="en-US" dirty="0"/>
              <a:t>PLAN:</a:t>
            </a:r>
          </a:p>
          <a:p>
            <a:pPr lvl="1"/>
            <a:r>
              <a:rPr lang="en-US" dirty="0"/>
              <a:t>Online Forum on Wellness, Leadership and Mentoring</a:t>
            </a:r>
          </a:p>
          <a:p>
            <a:pPr lvl="1"/>
            <a:r>
              <a:rPr lang="en-US" dirty="0"/>
              <a:t>Work with Rotaract members to initiate the forum</a:t>
            </a:r>
          </a:p>
          <a:p>
            <a:pPr lvl="1"/>
            <a:r>
              <a:rPr lang="en-US" dirty="0"/>
              <a:t>Start on a “coffee table chat” approach</a:t>
            </a:r>
          </a:p>
          <a:p>
            <a:pPr lvl="1"/>
            <a:r>
              <a:rPr lang="en-US" dirty="0"/>
              <a:t>Discuss current environment, coping with the challenges</a:t>
            </a:r>
          </a:p>
          <a:p>
            <a:pPr lvl="1"/>
            <a:r>
              <a:rPr lang="en-US" dirty="0"/>
              <a:t>Identify what is needed by our Rotaract Club and our collegiate youth</a:t>
            </a:r>
          </a:p>
          <a:p>
            <a:r>
              <a:rPr lang="en-US" dirty="0"/>
              <a:t>ACTION:</a:t>
            </a:r>
          </a:p>
          <a:p>
            <a:pPr lvl="1"/>
            <a:r>
              <a:rPr lang="en-US" dirty="0"/>
              <a:t>Prepare profile of Club Members</a:t>
            </a:r>
          </a:p>
          <a:p>
            <a:pPr lvl="1"/>
            <a:r>
              <a:rPr lang="en-US" dirty="0"/>
              <a:t>Schedule once a month mentoring call with Rotaract</a:t>
            </a:r>
          </a:p>
          <a:p>
            <a:pPr lvl="1"/>
            <a:r>
              <a:rPr lang="en-US" dirty="0"/>
              <a:t>Club Committee on Youth Program</a:t>
            </a:r>
          </a:p>
          <a:p>
            <a:endParaRPr lang="en-US" dirty="0"/>
          </a:p>
          <a:p>
            <a:endParaRPr lang="en-US" dirty="0"/>
          </a:p>
          <a:p>
            <a:endParaRPr lang="en-US" dirty="0"/>
          </a:p>
        </p:txBody>
      </p:sp>
    </p:spTree>
    <p:extLst>
      <p:ext uri="{BB962C8B-B14F-4D97-AF65-F5344CB8AC3E}">
        <p14:creationId xmlns:p14="http://schemas.microsoft.com/office/powerpoint/2010/main" val="140484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LANDING PAGE:</a:t>
            </a:r>
          </a:p>
          <a:p>
            <a:pPr lvl="1"/>
            <a:r>
              <a:rPr lang="en-US" i="1" dirty="0"/>
              <a:t>Welcome Message</a:t>
            </a:r>
          </a:p>
          <a:p>
            <a:pPr lvl="1"/>
            <a:r>
              <a:rPr lang="en-US" i="1" dirty="0"/>
              <a:t>Schedule of meetings</a:t>
            </a:r>
          </a:p>
          <a:p>
            <a:pPr lvl="1"/>
            <a:r>
              <a:rPr lang="en-US" i="1" dirty="0"/>
              <a:t>Scrolling online auctions</a:t>
            </a:r>
          </a:p>
          <a:p>
            <a:pPr lvl="1"/>
            <a:r>
              <a:rPr lang="en-US" i="1" dirty="0"/>
              <a:t>Links to Rotary International</a:t>
            </a:r>
          </a:p>
          <a:p>
            <a:r>
              <a:rPr lang="en-US" dirty="0"/>
              <a:t>ABOUT US:</a:t>
            </a:r>
          </a:p>
          <a:p>
            <a:pPr lvl="1"/>
            <a:r>
              <a:rPr lang="en-US" i="1" dirty="0"/>
              <a:t>Charter of the Club</a:t>
            </a:r>
          </a:p>
          <a:p>
            <a:pPr lvl="1"/>
            <a:r>
              <a:rPr lang="en-US" i="1" dirty="0"/>
              <a:t>Our Story</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5" name="Picture 4">
            <a:extLst>
              <a:ext uri="{FF2B5EF4-FFF2-40B4-BE49-F238E27FC236}">
                <a16:creationId xmlns:a16="http://schemas.microsoft.com/office/drawing/2014/main" id="{6D3E8A3F-1A64-44FC-A366-97824F108397}"/>
              </a:ext>
            </a:extLst>
          </p:cNvPr>
          <p:cNvPicPr>
            <a:picLocks noChangeAspect="1"/>
          </p:cNvPicPr>
          <p:nvPr/>
        </p:nvPicPr>
        <p:blipFill>
          <a:blip r:embed="rId3"/>
          <a:stretch>
            <a:fillRect/>
          </a:stretch>
        </p:blipFill>
        <p:spPr>
          <a:xfrm>
            <a:off x="6631979" y="1331651"/>
            <a:ext cx="3957241" cy="2281561"/>
          </a:xfrm>
          <a:prstGeom prst="rect">
            <a:avLst/>
          </a:prstGeom>
        </p:spPr>
      </p:pic>
      <p:pic>
        <p:nvPicPr>
          <p:cNvPr id="6" name="Picture 5">
            <a:extLst>
              <a:ext uri="{FF2B5EF4-FFF2-40B4-BE49-F238E27FC236}">
                <a16:creationId xmlns:a16="http://schemas.microsoft.com/office/drawing/2014/main" id="{DBC94679-94BA-4539-AFEF-B533C0A500B7}"/>
              </a:ext>
            </a:extLst>
          </p:cNvPr>
          <p:cNvPicPr>
            <a:picLocks noChangeAspect="1"/>
          </p:cNvPicPr>
          <p:nvPr/>
        </p:nvPicPr>
        <p:blipFill>
          <a:blip r:embed="rId4"/>
          <a:stretch>
            <a:fillRect/>
          </a:stretch>
        </p:blipFill>
        <p:spPr>
          <a:xfrm>
            <a:off x="6631979" y="3946900"/>
            <a:ext cx="4021225" cy="1949289"/>
          </a:xfrm>
          <a:prstGeom prst="rect">
            <a:avLst/>
          </a:prstGeom>
        </p:spPr>
      </p:pic>
    </p:spTree>
    <p:extLst>
      <p:ext uri="{BB962C8B-B14F-4D97-AF65-F5344CB8AC3E}">
        <p14:creationId xmlns:p14="http://schemas.microsoft.com/office/powerpoint/2010/main" val="200451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OUR MEMBERS:</a:t>
            </a:r>
          </a:p>
          <a:p>
            <a:pPr lvl="1"/>
            <a:r>
              <a:rPr lang="en-US" i="1" dirty="0"/>
              <a:t>Member Name and Photo</a:t>
            </a:r>
          </a:p>
          <a:p>
            <a:pPr lvl="1"/>
            <a:r>
              <a:rPr lang="en-US" i="1" dirty="0"/>
              <a:t>Vocation/Profession/Business</a:t>
            </a:r>
          </a:p>
          <a:p>
            <a:pPr lvl="1"/>
            <a:r>
              <a:rPr lang="en-US" i="1" dirty="0"/>
              <a:t>Link/Advertise your Business and Organization</a:t>
            </a:r>
          </a:p>
          <a:p>
            <a:pPr lvl="1"/>
            <a:r>
              <a:rPr lang="en-US" i="1" dirty="0"/>
              <a:t>Refer to Template for Member Profiles</a:t>
            </a:r>
          </a:p>
          <a:p>
            <a:pPr marL="0" indent="0">
              <a:buNone/>
            </a:pPr>
            <a:endParaRPr lang="en-US"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7" name="Picture 6">
            <a:extLst>
              <a:ext uri="{FF2B5EF4-FFF2-40B4-BE49-F238E27FC236}">
                <a16:creationId xmlns:a16="http://schemas.microsoft.com/office/drawing/2014/main" id="{058D7517-A92B-4C3F-93F6-B8A752FFF482}"/>
              </a:ext>
            </a:extLst>
          </p:cNvPr>
          <p:cNvPicPr>
            <a:picLocks noChangeAspect="1"/>
          </p:cNvPicPr>
          <p:nvPr/>
        </p:nvPicPr>
        <p:blipFill>
          <a:blip r:embed="rId3"/>
          <a:stretch>
            <a:fillRect/>
          </a:stretch>
        </p:blipFill>
        <p:spPr>
          <a:xfrm>
            <a:off x="7211575" y="1305806"/>
            <a:ext cx="3989825" cy="2123194"/>
          </a:xfrm>
          <a:prstGeom prst="rect">
            <a:avLst/>
          </a:prstGeom>
        </p:spPr>
      </p:pic>
      <p:pic>
        <p:nvPicPr>
          <p:cNvPr id="9" name="Picture 8">
            <a:extLst>
              <a:ext uri="{FF2B5EF4-FFF2-40B4-BE49-F238E27FC236}">
                <a16:creationId xmlns:a16="http://schemas.microsoft.com/office/drawing/2014/main" id="{DBA12188-B51F-4CDF-9FF8-1321580ED1A7}"/>
              </a:ext>
            </a:extLst>
          </p:cNvPr>
          <p:cNvPicPr>
            <a:picLocks noChangeAspect="1"/>
          </p:cNvPicPr>
          <p:nvPr/>
        </p:nvPicPr>
        <p:blipFill>
          <a:blip r:embed="rId4"/>
          <a:stretch>
            <a:fillRect/>
          </a:stretch>
        </p:blipFill>
        <p:spPr>
          <a:xfrm>
            <a:off x="7211575" y="3563937"/>
            <a:ext cx="3989825" cy="2631508"/>
          </a:xfrm>
          <a:prstGeom prst="rect">
            <a:avLst/>
          </a:prstGeom>
        </p:spPr>
      </p:pic>
    </p:spTree>
    <p:extLst>
      <p:ext uri="{BB962C8B-B14F-4D97-AF65-F5344CB8AC3E}">
        <p14:creationId xmlns:p14="http://schemas.microsoft.com/office/powerpoint/2010/main" val="3097630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SERVICE PROJECTS:</a:t>
            </a:r>
          </a:p>
          <a:p>
            <a:pPr lvl="1"/>
            <a:r>
              <a:rPr lang="en-US" i="1" dirty="0"/>
              <a:t>Detailed write-up of our Service Projects</a:t>
            </a:r>
          </a:p>
          <a:p>
            <a:pPr lvl="1"/>
            <a:r>
              <a:rPr lang="en-US" i="1" dirty="0"/>
              <a:t>Justpay.to link for sourcing contributions</a:t>
            </a:r>
          </a:p>
          <a:p>
            <a:pPr lvl="1"/>
            <a:r>
              <a:rPr lang="en-US" i="1" dirty="0"/>
              <a:t>Crowdsourcing links</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8" name="Picture 7">
            <a:extLst>
              <a:ext uri="{FF2B5EF4-FFF2-40B4-BE49-F238E27FC236}">
                <a16:creationId xmlns:a16="http://schemas.microsoft.com/office/drawing/2014/main" id="{E12E05F9-3607-4A59-AFC8-86DC6384ABBA}"/>
              </a:ext>
            </a:extLst>
          </p:cNvPr>
          <p:cNvPicPr>
            <a:picLocks noChangeAspect="1"/>
          </p:cNvPicPr>
          <p:nvPr/>
        </p:nvPicPr>
        <p:blipFill>
          <a:blip r:embed="rId3"/>
          <a:stretch>
            <a:fillRect/>
          </a:stretch>
        </p:blipFill>
        <p:spPr>
          <a:xfrm>
            <a:off x="6694122" y="1825625"/>
            <a:ext cx="3989825" cy="2040878"/>
          </a:xfrm>
          <a:prstGeom prst="rect">
            <a:avLst/>
          </a:prstGeom>
        </p:spPr>
      </p:pic>
    </p:spTree>
    <p:extLst>
      <p:ext uri="{BB962C8B-B14F-4D97-AF65-F5344CB8AC3E}">
        <p14:creationId xmlns:p14="http://schemas.microsoft.com/office/powerpoint/2010/main" val="3814025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CC408211-1FE0-49C4-AE87-5EC70E280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0948" y="2091108"/>
            <a:ext cx="6699303" cy="3475192"/>
          </a:xfrm>
          <a:prstGeom prst="rect">
            <a:avLst/>
          </a:prstGeom>
        </p:spPr>
      </p:pic>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t>Online Fellowship</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Pub Quiz Night:</a:t>
            </a:r>
          </a:p>
          <a:p>
            <a:r>
              <a:rPr lang="en-US" dirty="0"/>
              <a:t>Saturday, Sept 5</a:t>
            </a:r>
            <a:r>
              <a:rPr lang="en-US" baseline="30000" dirty="0"/>
              <a:t>th</a:t>
            </a:r>
            <a:endParaRPr lang="en-US" dirty="0"/>
          </a:p>
          <a:p>
            <a:r>
              <a:rPr lang="en-US" dirty="0"/>
              <a:t>6:00 pm</a:t>
            </a:r>
          </a:p>
          <a:p>
            <a:r>
              <a:rPr lang="en-US" dirty="0"/>
              <a:t>Rotarians and </a:t>
            </a:r>
            <a:r>
              <a:rPr lang="en-US" dirty="0" err="1"/>
              <a:t>Rotaractors</a:t>
            </a:r>
            <a:r>
              <a:rPr lang="en-US" dirty="0"/>
              <a:t> form teams to compete against each other in a battle of wit, courage, strength and mental abilities! Show off your drinking skills too </a:t>
            </a:r>
            <a:r>
              <a:rPr lang="en-US" dirty="0">
                <a:sym typeface="Wingdings" panose="05000000000000000000" pitchFamily="2" charset="2"/>
              </a:rPr>
              <a:t></a:t>
            </a:r>
            <a:endParaRPr lang="en-US"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Tree>
    <p:extLst>
      <p:ext uri="{BB962C8B-B14F-4D97-AF65-F5344CB8AC3E}">
        <p14:creationId xmlns:p14="http://schemas.microsoft.com/office/powerpoint/2010/main" val="2206947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Induction – re-scheduled to Sept 15</a:t>
            </a:r>
            <a:r>
              <a:rPr lang="en-US" baseline="30000" dirty="0"/>
              <a:t>th</a:t>
            </a:r>
            <a:r>
              <a:rPr lang="en-US" dirty="0"/>
              <a:t>; District Committee Chair will be guest</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Leadership &amp; Mentoring</a:t>
            </a:r>
          </a:p>
          <a:p>
            <a:pPr lvl="2"/>
            <a:r>
              <a:rPr lang="en-US" dirty="0"/>
              <a:t>Work with Rich and Donna to commence Online Coffee Table Talks/Forums</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0BCD-E596-47CB-84B2-43BB21C29EEB}"/>
              </a:ext>
            </a:extLst>
          </p:cNvPr>
          <p:cNvSpPr>
            <a:spLocks noGrp="1"/>
          </p:cNvSpPr>
          <p:nvPr>
            <p:ph type="title"/>
          </p:nvPr>
        </p:nvSpPr>
        <p:spPr/>
        <p:txBody>
          <a:bodyPr/>
          <a:lstStyle/>
          <a:p>
            <a:r>
              <a:rPr lang="en-US" b="1" dirty="0"/>
              <a:t>Secretary’s Notes</a:t>
            </a:r>
          </a:p>
        </p:txBody>
      </p:sp>
      <p:sp>
        <p:nvSpPr>
          <p:cNvPr id="3" name="Content Placeholder 2">
            <a:extLst>
              <a:ext uri="{FF2B5EF4-FFF2-40B4-BE49-F238E27FC236}">
                <a16:creationId xmlns:a16="http://schemas.microsoft.com/office/drawing/2014/main" id="{4E9BFEEA-DD72-4BA1-B8AD-E6CE1A637D28}"/>
              </a:ext>
            </a:extLst>
          </p:cNvPr>
          <p:cNvSpPr>
            <a:spLocks noGrp="1"/>
          </p:cNvSpPr>
          <p:nvPr>
            <p:ph idx="1"/>
          </p:nvPr>
        </p:nvSpPr>
        <p:spPr/>
        <p:txBody>
          <a:bodyPr/>
          <a:lstStyle/>
          <a:p>
            <a:pPr marL="0" indent="0">
              <a:buNone/>
            </a:pPr>
            <a:r>
              <a:rPr lang="en-US" dirty="0"/>
              <a:t>RY 2020-2021</a:t>
            </a:r>
          </a:p>
          <a:p>
            <a:endParaRPr lang="en-US" dirty="0"/>
          </a:p>
        </p:txBody>
      </p:sp>
    </p:spTree>
    <p:extLst>
      <p:ext uri="{BB962C8B-B14F-4D97-AF65-F5344CB8AC3E}">
        <p14:creationId xmlns:p14="http://schemas.microsoft.com/office/powerpoint/2010/main" val="1986097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0BCD-E596-47CB-84B2-43BB21C29EEB}"/>
              </a:ext>
            </a:extLst>
          </p:cNvPr>
          <p:cNvSpPr>
            <a:spLocks noGrp="1"/>
          </p:cNvSpPr>
          <p:nvPr>
            <p:ph type="title"/>
          </p:nvPr>
        </p:nvSpPr>
        <p:spPr/>
        <p:txBody>
          <a:bodyPr/>
          <a:lstStyle/>
          <a:p>
            <a:r>
              <a:rPr lang="en-US" b="1" dirty="0"/>
              <a:t>Treasurer’s Time</a:t>
            </a:r>
          </a:p>
        </p:txBody>
      </p:sp>
      <p:sp>
        <p:nvSpPr>
          <p:cNvPr id="3" name="Content Placeholder 2">
            <a:extLst>
              <a:ext uri="{FF2B5EF4-FFF2-40B4-BE49-F238E27FC236}">
                <a16:creationId xmlns:a16="http://schemas.microsoft.com/office/drawing/2014/main" id="{4E9BFEEA-DD72-4BA1-B8AD-E6CE1A637D28}"/>
              </a:ext>
            </a:extLst>
          </p:cNvPr>
          <p:cNvSpPr>
            <a:spLocks noGrp="1"/>
          </p:cNvSpPr>
          <p:nvPr>
            <p:ph idx="1"/>
          </p:nvPr>
        </p:nvSpPr>
        <p:spPr/>
        <p:txBody>
          <a:bodyPr/>
          <a:lstStyle/>
          <a:p>
            <a:pPr marL="0" indent="0">
              <a:buNone/>
            </a:pPr>
            <a:r>
              <a:rPr lang="en-US" dirty="0"/>
              <a:t>RY 2020-2021</a:t>
            </a:r>
          </a:p>
          <a:p>
            <a:r>
              <a:rPr lang="en-US" dirty="0"/>
              <a:t>Club Dues – reminder to submit payments to the Treasurer (refer to </a:t>
            </a:r>
            <a:r>
              <a:rPr lang="en-US" dirty="0" err="1"/>
              <a:t>Whatsapp</a:t>
            </a:r>
            <a:r>
              <a:rPr lang="en-US" dirty="0"/>
              <a:t> roster 12/20 – 60% paid)</a:t>
            </a:r>
          </a:p>
          <a:p>
            <a:r>
              <a:rPr lang="en-US" dirty="0"/>
              <a:t>Payment for RI Invoice</a:t>
            </a:r>
          </a:p>
          <a:p>
            <a:r>
              <a:rPr lang="en-US" dirty="0"/>
              <a:t>Governor’s Fund</a:t>
            </a:r>
          </a:p>
          <a:p>
            <a:r>
              <a:rPr lang="en-US" dirty="0"/>
              <a:t>Philippine Rotary Magazine</a:t>
            </a:r>
          </a:p>
          <a:p>
            <a:r>
              <a:rPr lang="en-US" dirty="0"/>
              <a:t>Payment Link: </a:t>
            </a:r>
            <a:r>
              <a:rPr lang="en-US" dirty="0">
                <a:hlinkClick r:id="rId2"/>
              </a:rPr>
              <a:t>www.justpay.to/rotaryclubbgccentral</a:t>
            </a:r>
            <a:endParaRPr lang="en-US" dirty="0"/>
          </a:p>
          <a:p>
            <a:endParaRPr lang="en-US" dirty="0"/>
          </a:p>
        </p:txBody>
      </p:sp>
    </p:spTree>
    <p:extLst>
      <p:ext uri="{BB962C8B-B14F-4D97-AF65-F5344CB8AC3E}">
        <p14:creationId xmlns:p14="http://schemas.microsoft.com/office/powerpoint/2010/main" val="724991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0BCD-E596-47CB-84B2-43BB21C29EEB}"/>
              </a:ext>
            </a:extLst>
          </p:cNvPr>
          <p:cNvSpPr>
            <a:spLocks noGrp="1"/>
          </p:cNvSpPr>
          <p:nvPr>
            <p:ph type="title"/>
          </p:nvPr>
        </p:nvSpPr>
        <p:spPr/>
        <p:txBody>
          <a:bodyPr/>
          <a:lstStyle/>
          <a:p>
            <a:r>
              <a:rPr lang="en-US" b="1" dirty="0"/>
              <a:t>Club Admin’s Segment</a:t>
            </a:r>
          </a:p>
        </p:txBody>
      </p:sp>
      <p:sp>
        <p:nvSpPr>
          <p:cNvPr id="3" name="Content Placeholder 2">
            <a:extLst>
              <a:ext uri="{FF2B5EF4-FFF2-40B4-BE49-F238E27FC236}">
                <a16:creationId xmlns:a16="http://schemas.microsoft.com/office/drawing/2014/main" id="{4E9BFEEA-DD72-4BA1-B8AD-E6CE1A637D28}"/>
              </a:ext>
            </a:extLst>
          </p:cNvPr>
          <p:cNvSpPr>
            <a:spLocks noGrp="1"/>
          </p:cNvSpPr>
          <p:nvPr>
            <p:ph idx="1"/>
          </p:nvPr>
        </p:nvSpPr>
        <p:spPr/>
        <p:txBody>
          <a:bodyPr/>
          <a:lstStyle/>
          <a:p>
            <a:pPr marL="0" indent="0">
              <a:buNone/>
            </a:pPr>
            <a:r>
              <a:rPr lang="en-US" dirty="0"/>
              <a:t>RY 2020-2021</a:t>
            </a:r>
          </a:p>
          <a:p>
            <a:endParaRPr lang="en-US" dirty="0"/>
          </a:p>
        </p:txBody>
      </p:sp>
    </p:spTree>
    <p:extLst>
      <p:ext uri="{BB962C8B-B14F-4D97-AF65-F5344CB8AC3E}">
        <p14:creationId xmlns:p14="http://schemas.microsoft.com/office/powerpoint/2010/main" val="2161430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595-F943-4ADA-8BED-DE8DB026867E}"/>
              </a:ext>
            </a:extLst>
          </p:cNvPr>
          <p:cNvSpPr>
            <a:spLocks noGrp="1"/>
          </p:cNvSpPr>
          <p:nvPr>
            <p:ph type="title"/>
          </p:nvPr>
        </p:nvSpPr>
        <p:spPr/>
        <p:txBody>
          <a:bodyPr/>
          <a:lstStyle/>
          <a:p>
            <a:r>
              <a:rPr lang="en-US" b="1" dirty="0"/>
              <a:t>Committee Chair Briefings</a:t>
            </a:r>
          </a:p>
        </p:txBody>
      </p:sp>
      <p:sp>
        <p:nvSpPr>
          <p:cNvPr id="3" name="Content Placeholder 2">
            <a:extLst>
              <a:ext uri="{FF2B5EF4-FFF2-40B4-BE49-F238E27FC236}">
                <a16:creationId xmlns:a16="http://schemas.microsoft.com/office/drawing/2014/main" id="{B0147CD9-CD22-4248-825F-7BE3B8D112C1}"/>
              </a:ext>
            </a:extLst>
          </p:cNvPr>
          <p:cNvSpPr>
            <a:spLocks noGrp="1"/>
          </p:cNvSpPr>
          <p:nvPr>
            <p:ph idx="1"/>
          </p:nvPr>
        </p:nvSpPr>
        <p:spPr/>
        <p:txBody>
          <a:bodyPr/>
          <a:lstStyle/>
          <a:p>
            <a:r>
              <a:rPr lang="en-US" dirty="0"/>
              <a:t>Membership – </a:t>
            </a:r>
            <a:r>
              <a:rPr lang="en-US" dirty="0" err="1"/>
              <a:t>Rtn</a:t>
            </a:r>
            <a:r>
              <a:rPr lang="en-US" dirty="0"/>
              <a:t> Cora</a:t>
            </a:r>
          </a:p>
          <a:p>
            <a:r>
              <a:rPr lang="en-US" dirty="0"/>
              <a:t>Service Projects and Public Image Co-Chairs – </a:t>
            </a:r>
            <a:r>
              <a:rPr lang="en-US" dirty="0" err="1"/>
              <a:t>Rtn</a:t>
            </a:r>
            <a:r>
              <a:rPr lang="en-US" dirty="0"/>
              <a:t> OO and </a:t>
            </a:r>
            <a:r>
              <a:rPr lang="en-US" dirty="0" err="1"/>
              <a:t>Rtn</a:t>
            </a:r>
            <a:r>
              <a:rPr lang="en-US" dirty="0"/>
              <a:t> Donna</a:t>
            </a:r>
          </a:p>
          <a:p>
            <a:r>
              <a:rPr lang="en-US" dirty="0"/>
              <a:t>Foundation – PP Gabe</a:t>
            </a:r>
          </a:p>
        </p:txBody>
      </p:sp>
    </p:spTree>
    <p:extLst>
      <p:ext uri="{BB962C8B-B14F-4D97-AF65-F5344CB8AC3E}">
        <p14:creationId xmlns:p14="http://schemas.microsoft.com/office/powerpoint/2010/main" val="860027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595-F943-4ADA-8BED-DE8DB026867E}"/>
              </a:ext>
            </a:extLst>
          </p:cNvPr>
          <p:cNvSpPr>
            <a:spLocks noGrp="1"/>
          </p:cNvSpPr>
          <p:nvPr>
            <p:ph type="title"/>
          </p:nvPr>
        </p:nvSpPr>
        <p:spPr>
          <a:xfrm>
            <a:off x="839788" y="457200"/>
            <a:ext cx="3932237" cy="1600200"/>
          </a:xfrm>
        </p:spPr>
        <p:txBody>
          <a:bodyPr anchor="b">
            <a:normAutofit/>
          </a:bodyPr>
          <a:lstStyle/>
          <a:p>
            <a:r>
              <a:rPr lang="en-US" b="1" dirty="0"/>
              <a:t>Membership Chair Briefing</a:t>
            </a:r>
          </a:p>
        </p:txBody>
      </p:sp>
      <p:pic>
        <p:nvPicPr>
          <p:cNvPr id="6" name="Content Placeholder 5" descr="A picture containing outdoor, beach, bird, laying&#10;&#10;Description automatically generated">
            <a:extLst>
              <a:ext uri="{FF2B5EF4-FFF2-40B4-BE49-F238E27FC236}">
                <a16:creationId xmlns:a16="http://schemas.microsoft.com/office/drawing/2014/main" id="{7F4A46B8-1A67-4CCA-A759-B3CE72FA75C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051" r="16295" b="1"/>
          <a:stretch/>
        </p:blipFill>
        <p:spPr>
          <a:xfrm>
            <a:off x="5183188" y="987425"/>
            <a:ext cx="6172200" cy="4873625"/>
          </a:xfrm>
          <a:noFill/>
        </p:spPr>
      </p:pic>
      <p:sp>
        <p:nvSpPr>
          <p:cNvPr id="3" name="Content Placeholder 2">
            <a:extLst>
              <a:ext uri="{FF2B5EF4-FFF2-40B4-BE49-F238E27FC236}">
                <a16:creationId xmlns:a16="http://schemas.microsoft.com/office/drawing/2014/main" id="{B0147CD9-CD22-4248-825F-7BE3B8D112C1}"/>
              </a:ext>
            </a:extLst>
          </p:cNvPr>
          <p:cNvSpPr>
            <a:spLocks noGrp="1"/>
          </p:cNvSpPr>
          <p:nvPr>
            <p:ph type="body" sz="half" idx="2"/>
          </p:nvPr>
        </p:nvSpPr>
        <p:spPr>
          <a:xfrm>
            <a:off x="839788" y="2057400"/>
            <a:ext cx="3932237" cy="3811588"/>
          </a:xfrm>
        </p:spPr>
        <p:txBody>
          <a:bodyPr>
            <a:normAutofit/>
          </a:bodyPr>
          <a:lstStyle/>
          <a:p>
            <a:r>
              <a:rPr lang="en-US" sz="1500"/>
              <a:t>Membership –</a:t>
            </a:r>
          </a:p>
          <a:p>
            <a:pPr lvl="1"/>
            <a:r>
              <a:rPr lang="en-US" sz="1500"/>
              <a:t>District Membership Seminar Opening Plenary 08AUG2020 9-11am</a:t>
            </a:r>
          </a:p>
          <a:p>
            <a:pPr lvl="1"/>
            <a:r>
              <a:rPr lang="en-US" sz="1500"/>
              <a:t>Breakout Session 14AUG2020 7:30-9:30pm</a:t>
            </a:r>
          </a:p>
          <a:p>
            <a:pPr lvl="1"/>
            <a:r>
              <a:rPr lang="en-US" sz="1500"/>
              <a:t>Closing Session 29AUG2020 9-11am</a:t>
            </a:r>
          </a:p>
          <a:p>
            <a:pPr lvl="1"/>
            <a:r>
              <a:rPr lang="en-US" sz="1500"/>
              <a:t>What did we tackle?</a:t>
            </a:r>
          </a:p>
          <a:p>
            <a:pPr lvl="2"/>
            <a:r>
              <a:rPr lang="en-US" sz="1500"/>
              <a:t>Membership Organic Growth and Sustainability Discussions</a:t>
            </a:r>
          </a:p>
          <a:p>
            <a:pPr lvl="2"/>
            <a:r>
              <a:rPr lang="en-US" sz="1500" i="1"/>
              <a:t>What do we want – why are we doing it?</a:t>
            </a:r>
          </a:p>
          <a:p>
            <a:pPr lvl="2"/>
            <a:r>
              <a:rPr lang="en-US" sz="1500" i="1"/>
              <a:t>What do you believe in?</a:t>
            </a:r>
          </a:p>
          <a:p>
            <a:pPr lvl="2"/>
            <a:r>
              <a:rPr lang="en-US" sz="1500" i="1"/>
              <a:t>How can we innovate?</a:t>
            </a:r>
          </a:p>
          <a:p>
            <a:pPr lvl="2"/>
            <a:r>
              <a:rPr lang="en-US" sz="1500" i="1"/>
              <a:t>What is our visibility in our community?</a:t>
            </a:r>
          </a:p>
          <a:p>
            <a:endParaRPr lang="en-US" sz="1500"/>
          </a:p>
        </p:txBody>
      </p:sp>
    </p:spTree>
    <p:extLst>
      <p:ext uri="{BB962C8B-B14F-4D97-AF65-F5344CB8AC3E}">
        <p14:creationId xmlns:p14="http://schemas.microsoft.com/office/powerpoint/2010/main" val="729084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595-F943-4ADA-8BED-DE8DB026867E}"/>
              </a:ext>
            </a:extLst>
          </p:cNvPr>
          <p:cNvSpPr>
            <a:spLocks noGrp="1"/>
          </p:cNvSpPr>
          <p:nvPr>
            <p:ph type="title"/>
          </p:nvPr>
        </p:nvSpPr>
        <p:spPr>
          <a:xfrm>
            <a:off x="838200" y="365125"/>
            <a:ext cx="10515600" cy="1325563"/>
          </a:xfrm>
        </p:spPr>
        <p:txBody>
          <a:bodyPr anchor="ctr">
            <a:normAutofit/>
          </a:bodyPr>
          <a:lstStyle/>
          <a:p>
            <a:r>
              <a:rPr lang="en-US" b="1" dirty="0"/>
              <a:t>Membership Chair Briefing: </a:t>
            </a:r>
            <a:r>
              <a:rPr lang="en-US" sz="4400" dirty="0"/>
              <a:t>Membership Organic Growth and Sustainability Discussions</a:t>
            </a:r>
            <a:endParaRPr lang="en-US" b="1" dirty="0"/>
          </a:p>
        </p:txBody>
      </p:sp>
      <p:pic>
        <p:nvPicPr>
          <p:cNvPr id="13" name="Content Placeholder 12" descr="Person working and looking out window smiling">
            <a:extLst>
              <a:ext uri="{FF2B5EF4-FFF2-40B4-BE49-F238E27FC236}">
                <a16:creationId xmlns:a16="http://schemas.microsoft.com/office/drawing/2014/main" id="{82FFFADD-2635-4822-A5C5-D589FF6AB8A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26114" y="1825625"/>
            <a:ext cx="2118065" cy="1411698"/>
          </a:xfrm>
        </p:spPr>
      </p:pic>
      <p:sp>
        <p:nvSpPr>
          <p:cNvPr id="7" name="Speech Bubble: Rectangle 6">
            <a:extLst>
              <a:ext uri="{FF2B5EF4-FFF2-40B4-BE49-F238E27FC236}">
                <a16:creationId xmlns:a16="http://schemas.microsoft.com/office/drawing/2014/main" id="{95625A9B-9392-4852-B57A-A122264CB837}"/>
              </a:ext>
            </a:extLst>
          </p:cNvPr>
          <p:cNvSpPr/>
          <p:nvPr/>
        </p:nvSpPr>
        <p:spPr>
          <a:xfrm>
            <a:off x="8930196" y="1825625"/>
            <a:ext cx="2423604" cy="1624614"/>
          </a:xfrm>
          <a:prstGeom prst="wedgeRectCallout">
            <a:avLst>
              <a:gd name="adj1" fmla="val -116804"/>
              <a:gd name="adj2" fmla="val -467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 we want?</a:t>
            </a:r>
          </a:p>
        </p:txBody>
      </p:sp>
      <p:sp>
        <p:nvSpPr>
          <p:cNvPr id="8" name="Speech Bubble: Oval 7">
            <a:extLst>
              <a:ext uri="{FF2B5EF4-FFF2-40B4-BE49-F238E27FC236}">
                <a16:creationId xmlns:a16="http://schemas.microsoft.com/office/drawing/2014/main" id="{B5C26192-203D-4F9E-94B0-AA1AB2ED4B55}"/>
              </a:ext>
            </a:extLst>
          </p:cNvPr>
          <p:cNvSpPr/>
          <p:nvPr/>
        </p:nvSpPr>
        <p:spPr>
          <a:xfrm>
            <a:off x="838200" y="4303135"/>
            <a:ext cx="1660124" cy="1482571"/>
          </a:xfrm>
          <a:prstGeom prst="wedgeEllipseCallout">
            <a:avLst>
              <a:gd name="adj1" fmla="val 200557"/>
              <a:gd name="adj2" fmla="val -1848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 you believe in?</a:t>
            </a:r>
          </a:p>
        </p:txBody>
      </p:sp>
      <p:sp>
        <p:nvSpPr>
          <p:cNvPr id="9" name="Thought Bubble: Cloud 8">
            <a:extLst>
              <a:ext uri="{FF2B5EF4-FFF2-40B4-BE49-F238E27FC236}">
                <a16:creationId xmlns:a16="http://schemas.microsoft.com/office/drawing/2014/main" id="{8883231D-3EDD-4BA9-B77A-06C186021754}"/>
              </a:ext>
            </a:extLst>
          </p:cNvPr>
          <p:cNvSpPr/>
          <p:nvPr/>
        </p:nvSpPr>
        <p:spPr>
          <a:xfrm>
            <a:off x="8712693" y="3877007"/>
            <a:ext cx="2858609" cy="1784412"/>
          </a:xfrm>
          <a:prstGeom prst="cloudCallout">
            <a:avLst>
              <a:gd name="adj1" fmla="val -95367"/>
              <a:gd name="adj2" fmla="val -1121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 can we innovate?</a:t>
            </a:r>
          </a:p>
        </p:txBody>
      </p:sp>
      <p:sp>
        <p:nvSpPr>
          <p:cNvPr id="11" name="Speech Bubble: Rectangle with Corners Rounded 10">
            <a:extLst>
              <a:ext uri="{FF2B5EF4-FFF2-40B4-BE49-F238E27FC236}">
                <a16:creationId xmlns:a16="http://schemas.microsoft.com/office/drawing/2014/main" id="{2C50C361-D110-41E2-AE78-51B61DA545FA}"/>
              </a:ext>
            </a:extLst>
          </p:cNvPr>
          <p:cNvSpPr/>
          <p:nvPr/>
        </p:nvSpPr>
        <p:spPr>
          <a:xfrm>
            <a:off x="838200" y="1835905"/>
            <a:ext cx="2024109" cy="1784412"/>
          </a:xfrm>
          <a:prstGeom prst="wedgeRoundRectCallout">
            <a:avLst>
              <a:gd name="adj1" fmla="val 159869"/>
              <a:gd name="adj2" fmla="val -494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is our visibility in our community?</a:t>
            </a:r>
          </a:p>
        </p:txBody>
      </p:sp>
      <p:sp>
        <p:nvSpPr>
          <p:cNvPr id="5" name="Rectangle 4">
            <a:extLst>
              <a:ext uri="{FF2B5EF4-FFF2-40B4-BE49-F238E27FC236}">
                <a16:creationId xmlns:a16="http://schemas.microsoft.com/office/drawing/2014/main" id="{4D415038-5EA0-4041-B9F2-E061B2FC66F9}"/>
              </a:ext>
            </a:extLst>
          </p:cNvPr>
          <p:cNvSpPr/>
          <p:nvPr/>
        </p:nvSpPr>
        <p:spPr>
          <a:xfrm>
            <a:off x="3746377" y="3524435"/>
            <a:ext cx="4367813" cy="226127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a:solidFill>
                  <a:schemeClr val="accent1"/>
                </a:solidFill>
              </a:rPr>
              <a:t>1. We can create corporate membership.</a:t>
            </a:r>
          </a:p>
          <a:p>
            <a:pPr marL="342900" indent="-342900" algn="ctr">
              <a:buAutoNum type="arabicPeriod"/>
            </a:pPr>
            <a:endParaRPr lang="en-US" sz="1600" dirty="0">
              <a:solidFill>
                <a:schemeClr val="accent1"/>
              </a:solidFill>
            </a:endParaRPr>
          </a:p>
          <a:p>
            <a:pPr algn="ctr"/>
            <a:r>
              <a:rPr lang="en-US" sz="1600" dirty="0">
                <a:solidFill>
                  <a:schemeClr val="accent1"/>
                </a:solidFill>
              </a:rPr>
              <a:t>2. Ask family members at lower membership fees.</a:t>
            </a:r>
          </a:p>
          <a:p>
            <a:pPr algn="ctr"/>
            <a:endParaRPr lang="en-US" sz="1600" dirty="0">
              <a:solidFill>
                <a:schemeClr val="accent1"/>
              </a:solidFill>
            </a:endParaRPr>
          </a:p>
          <a:p>
            <a:pPr algn="ctr"/>
            <a:r>
              <a:rPr lang="en-US" sz="1600" dirty="0">
                <a:solidFill>
                  <a:schemeClr val="accent1"/>
                </a:solidFill>
              </a:rPr>
              <a:t>3. We do special zoom meetings; bring a friend.</a:t>
            </a:r>
          </a:p>
          <a:p>
            <a:pPr algn="ctr"/>
            <a:endParaRPr lang="en-US" sz="1600" dirty="0">
              <a:solidFill>
                <a:schemeClr val="accent1"/>
              </a:solidFill>
            </a:endParaRPr>
          </a:p>
          <a:p>
            <a:pPr algn="ctr"/>
            <a:r>
              <a:rPr lang="en-US" sz="1600" dirty="0">
                <a:solidFill>
                  <a:schemeClr val="accent1"/>
                </a:solidFill>
              </a:rPr>
              <a:t>4. Our strength is our multicultural culture which the other clubs don’t have.</a:t>
            </a:r>
          </a:p>
        </p:txBody>
      </p:sp>
    </p:spTree>
    <p:extLst>
      <p:ext uri="{BB962C8B-B14F-4D97-AF65-F5344CB8AC3E}">
        <p14:creationId xmlns:p14="http://schemas.microsoft.com/office/powerpoint/2010/main" val="1014392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Vocation Speaker</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825625"/>
            <a:ext cx="5181600" cy="4351338"/>
          </a:xfrm>
        </p:spPr>
        <p:txBody>
          <a:bodyPr>
            <a:normAutofit/>
          </a:bodyPr>
          <a:lstStyle/>
          <a:p>
            <a:r>
              <a:rPr lang="en-US" dirty="0"/>
              <a:t>Vocation Talk</a:t>
            </a:r>
          </a:p>
          <a:p>
            <a:r>
              <a:rPr lang="en-US" dirty="0"/>
              <a:t>Speaker:</a:t>
            </a:r>
          </a:p>
          <a:p>
            <a:pPr marL="0" indent="0">
              <a:buNone/>
            </a:pPr>
            <a:r>
              <a:rPr lang="en-US" dirty="0"/>
              <a:t>Rotarian </a:t>
            </a:r>
            <a:r>
              <a:rPr lang="en-US" b="1" dirty="0"/>
              <a:t>Kevin </a:t>
            </a:r>
            <a:r>
              <a:rPr lang="en-US" b="1" dirty="0" err="1"/>
              <a:t>Panahon</a:t>
            </a:r>
            <a:endParaRPr lang="en-US" b="1" dirty="0"/>
          </a:p>
          <a:p>
            <a:pPr marL="0" indent="0">
              <a:buNone/>
            </a:pPr>
            <a:endParaRPr lang="en-US" sz="1200" dirty="0"/>
          </a:p>
        </p:txBody>
      </p:sp>
      <p:pic>
        <p:nvPicPr>
          <p:cNvPr id="7" name="Content Placeholder 6" descr="A close up of a sign&#10;&#10;Description automatically generated">
            <a:extLst>
              <a:ext uri="{FF2B5EF4-FFF2-40B4-BE49-F238E27FC236}">
                <a16:creationId xmlns:a16="http://schemas.microsoft.com/office/drawing/2014/main" id="{2BF5F2FF-B7E0-4A08-B96B-B409E88BFE0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796" y="2401090"/>
            <a:ext cx="3200407" cy="3200407"/>
          </a:xfrm>
        </p:spPr>
      </p:pic>
    </p:spTree>
    <p:extLst>
      <p:ext uri="{BB962C8B-B14F-4D97-AF65-F5344CB8AC3E}">
        <p14:creationId xmlns:p14="http://schemas.microsoft.com/office/powerpoint/2010/main" val="1201664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Guest Speaker: </a:t>
            </a:r>
            <a:r>
              <a:rPr lang="en-US" sz="4400" b="1" dirty="0"/>
              <a:t>Luis E. </a:t>
            </a:r>
            <a:r>
              <a:rPr lang="en-US" sz="4400" b="1" dirty="0" err="1"/>
              <a:t>Abola</a:t>
            </a:r>
            <a:r>
              <a:rPr lang="en-US" sz="4400" b="1" dirty="0"/>
              <a:t>, MD, FPCP, FPSG</a:t>
            </a:r>
            <a:endParaRPr lang="en-US" b="1" dirty="0"/>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r>
              <a:rPr lang="en-US" sz="3600" dirty="0"/>
              <a:t>Talk: COVID Update</a:t>
            </a:r>
            <a:endParaRPr lang="en-US" sz="3600" b="1" dirty="0"/>
          </a:p>
          <a:p>
            <a:pPr marL="0" indent="0">
              <a:buNone/>
            </a:pPr>
            <a:endParaRPr lang="en-US" sz="1200" dirty="0"/>
          </a:p>
        </p:txBody>
      </p:sp>
      <p:pic>
        <p:nvPicPr>
          <p:cNvPr id="5" name="Picture 4">
            <a:extLst>
              <a:ext uri="{FF2B5EF4-FFF2-40B4-BE49-F238E27FC236}">
                <a16:creationId xmlns:a16="http://schemas.microsoft.com/office/drawing/2014/main" id="{9A1063C7-A47C-4F8B-A7F2-2A63CD4B050E}"/>
              </a:ext>
            </a:extLst>
          </p:cNvPr>
          <p:cNvPicPr>
            <a:picLocks noChangeAspect="1"/>
          </p:cNvPicPr>
          <p:nvPr/>
        </p:nvPicPr>
        <p:blipFill>
          <a:blip r:embed="rId2"/>
          <a:stretch>
            <a:fillRect/>
          </a:stretch>
        </p:blipFill>
        <p:spPr>
          <a:xfrm>
            <a:off x="2190750" y="3171825"/>
            <a:ext cx="1238250" cy="1524000"/>
          </a:xfrm>
          <a:prstGeom prst="rect">
            <a:avLst/>
          </a:prstGeom>
        </p:spPr>
      </p:pic>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172200" y="1690688"/>
            <a:ext cx="5181600" cy="481868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600" dirty="0"/>
              <a:t>Fellow, Philippine College of Physicians</a:t>
            </a:r>
          </a:p>
          <a:p>
            <a:pPr>
              <a:buFont typeface="Wingdings" panose="05000000000000000000" pitchFamily="2" charset="2"/>
              <a:buChar char="Ø"/>
            </a:pPr>
            <a:r>
              <a:rPr lang="en-US" sz="2600" dirty="0"/>
              <a:t>Life Fellow</a:t>
            </a:r>
          </a:p>
          <a:p>
            <a:pPr lvl="1"/>
            <a:r>
              <a:rPr lang="en-US" sz="2600" dirty="0"/>
              <a:t>Philippine Society of Gastroenterology</a:t>
            </a:r>
          </a:p>
          <a:p>
            <a:pPr lvl="1"/>
            <a:r>
              <a:rPr lang="en-US" sz="2600" dirty="0"/>
              <a:t>Philippine Society of Digestive Endoscopy</a:t>
            </a:r>
          </a:p>
          <a:p>
            <a:pPr>
              <a:buFont typeface="Wingdings" panose="05000000000000000000" pitchFamily="2" charset="2"/>
              <a:buChar char="Ø"/>
            </a:pPr>
            <a:r>
              <a:rPr lang="en-US" sz="2600" dirty="0"/>
              <a:t>Member</a:t>
            </a:r>
          </a:p>
          <a:p>
            <a:pPr lvl="1"/>
            <a:r>
              <a:rPr lang="en-US" sz="2500" dirty="0"/>
              <a:t>Hepatology Society of the Philippines</a:t>
            </a:r>
          </a:p>
          <a:p>
            <a:pPr lvl="1"/>
            <a:r>
              <a:rPr lang="en-US" sz="2500" dirty="0"/>
              <a:t>Quezon City Medical Society</a:t>
            </a:r>
          </a:p>
          <a:p>
            <a:pPr>
              <a:buFont typeface="Wingdings" panose="05000000000000000000" pitchFamily="2" charset="2"/>
              <a:buChar char="Ø"/>
            </a:pPr>
            <a:r>
              <a:rPr lang="en-US" sz="2600" dirty="0"/>
              <a:t>Assistant Professor, Department of Medicine, </a:t>
            </a:r>
            <a:r>
              <a:rPr lang="en-US" sz="2600" dirty="0" err="1"/>
              <a:t>UERMMMCi</a:t>
            </a:r>
            <a:endParaRPr lang="en-US" sz="2600" dirty="0"/>
          </a:p>
          <a:p>
            <a:pPr>
              <a:buFont typeface="Wingdings" panose="05000000000000000000" pitchFamily="2" charset="2"/>
              <a:buChar char="Ø"/>
            </a:pPr>
            <a:r>
              <a:rPr lang="en-US" sz="2600" dirty="0"/>
              <a:t>Chief, Section of Gastroenterology, </a:t>
            </a:r>
            <a:r>
              <a:rPr lang="en-US" sz="2600" dirty="0" err="1"/>
              <a:t>UERMMMCi</a:t>
            </a:r>
            <a:endParaRPr lang="en-US" sz="2600" dirty="0"/>
          </a:p>
          <a:p>
            <a:pPr>
              <a:buFont typeface="Wingdings" panose="05000000000000000000" pitchFamily="2" charset="2"/>
              <a:buChar char="Ø"/>
            </a:pPr>
            <a:r>
              <a:rPr lang="en-US" sz="2600" dirty="0"/>
              <a:t>Medical Director, </a:t>
            </a:r>
            <a:r>
              <a:rPr lang="en-US" sz="2600" dirty="0" err="1"/>
              <a:t>Multicare</a:t>
            </a:r>
            <a:r>
              <a:rPr lang="en-US" sz="2600" dirty="0"/>
              <a:t> Pharmaceuticals </a:t>
            </a:r>
            <a:r>
              <a:rPr lang="en-US" sz="2600" dirty="0" err="1"/>
              <a:t>Philippines,Inc</a:t>
            </a:r>
            <a:r>
              <a:rPr lang="en-US" sz="2600" dirty="0"/>
              <a:t>.</a:t>
            </a:r>
          </a:p>
          <a:p>
            <a:pPr>
              <a:buFont typeface="Wingdings" panose="05000000000000000000" pitchFamily="2" charset="2"/>
              <a:buChar char="Ø"/>
            </a:pPr>
            <a:r>
              <a:rPr lang="en-US" sz="2600" dirty="0"/>
              <a:t>Peer Reviewer, Philippine Journal of Internal Medicine</a:t>
            </a:r>
          </a:p>
          <a:p>
            <a:pPr>
              <a:buFont typeface="Wingdings" panose="05000000000000000000" pitchFamily="2" charset="2"/>
              <a:buChar char="Ø"/>
            </a:pPr>
            <a:r>
              <a:rPr lang="en-US" sz="2600" dirty="0"/>
              <a:t>Past Chair, Philippine Specialty Board of Gastroenterology</a:t>
            </a:r>
          </a:p>
          <a:p>
            <a:pPr>
              <a:buFont typeface="Wingdings" panose="05000000000000000000" pitchFamily="2" charset="2"/>
              <a:buChar char="Ø"/>
            </a:pPr>
            <a:r>
              <a:rPr lang="en-US" sz="2600" dirty="0"/>
              <a:t>Past President</a:t>
            </a:r>
          </a:p>
          <a:p>
            <a:pPr lvl="1"/>
            <a:r>
              <a:rPr lang="en-US" sz="2600" dirty="0"/>
              <a:t>Philippine Society of Digestive Endoscopy</a:t>
            </a:r>
          </a:p>
          <a:p>
            <a:pPr lvl="1"/>
            <a:r>
              <a:rPr lang="en-US" sz="2600" dirty="0"/>
              <a:t>Philippine College of Pharmaceutical Medicine</a:t>
            </a:r>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1223585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a:t>
            </a:r>
          </a:p>
          <a:p>
            <a:pPr lvl="1"/>
            <a:r>
              <a:rPr lang="en-US" sz="1600" dirty="0"/>
              <a:t>Business</a:t>
            </a:r>
          </a:p>
          <a:p>
            <a:pPr lvl="1"/>
            <a:r>
              <a:rPr lang="en-US" sz="1600" dirty="0"/>
              <a:t>Family</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t>Pub Quiz Night Fellowship: SATURDAY Sept 5th, 6pm </a:t>
            </a:r>
          </a:p>
          <a:p>
            <a:r>
              <a:rPr lang="en-US" dirty="0"/>
              <a:t>Next Club Meeting: Sept 15</a:t>
            </a:r>
            <a:r>
              <a:rPr lang="en-US" baseline="30000" dirty="0"/>
              <a:t>th</a:t>
            </a:r>
            <a:r>
              <a:rPr lang="en-US" dirty="0"/>
              <a:t>, 7 pm</a:t>
            </a:r>
          </a:p>
          <a:p>
            <a:pPr lvl="1"/>
            <a:r>
              <a:rPr lang="en-US" dirty="0"/>
              <a:t>Rotaract Induction</a:t>
            </a:r>
          </a:p>
          <a:p>
            <a:pPr lvl="1"/>
            <a:r>
              <a:rPr lang="en-US" dirty="0"/>
              <a:t>Guest Speaker on Youth Athletics</a:t>
            </a:r>
          </a:p>
          <a:p>
            <a:pPr lvl="1"/>
            <a:r>
              <a:rPr lang="en-US" dirty="0"/>
              <a:t>Rotary District Guest: DCC – Youth Programs</a:t>
            </a:r>
          </a:p>
          <a:p>
            <a:r>
              <a:rPr lang="en-US" dirty="0"/>
              <a:t>Rotary Convention 2021: Taipei, Taiwan Registration Ongoing</a:t>
            </a:r>
          </a:p>
        </p:txBody>
      </p:sp>
    </p:spTree>
    <p:extLst>
      <p:ext uri="{BB962C8B-B14F-4D97-AF65-F5344CB8AC3E}">
        <p14:creationId xmlns:p14="http://schemas.microsoft.com/office/powerpoint/2010/main" val="2323003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TotalTime>
  <Words>2722</Words>
  <Application>Microsoft Office PowerPoint</Application>
  <PresentationFormat>Widescreen</PresentationFormat>
  <Paragraphs>280</Paragraphs>
  <Slides>22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Wingdings</vt:lpstr>
      <vt:lpstr>Office Theme</vt:lpstr>
      <vt:lpstr>Club Meeting</vt:lpstr>
      <vt:lpstr>Club Meeting Schedule</vt:lpstr>
      <vt:lpstr>Invocation / National Anthem</vt:lpstr>
      <vt:lpstr>Welcome</vt:lpstr>
      <vt:lpstr>Club Officers Reporting</vt:lpstr>
      <vt:lpstr>President’s Corner</vt:lpstr>
      <vt:lpstr>President’s Corner: Vocation Seminars / Mental Health Initiatives</vt:lpstr>
      <vt:lpstr>President’s Corner: rcbgccentral.online</vt:lpstr>
      <vt:lpstr>President’s Corner: rcbgccentral.online</vt:lpstr>
      <vt:lpstr>President’s Corner: rcbgccentral.online</vt:lpstr>
      <vt:lpstr>President’s Corner: Online Fellowship</vt:lpstr>
      <vt:lpstr>     UPDATE</vt:lpstr>
      <vt:lpstr>Secretary’s Notes</vt:lpstr>
      <vt:lpstr>Treasurer’s Time</vt:lpstr>
      <vt:lpstr>Club Admin’s Segment</vt:lpstr>
      <vt:lpstr>Committee Chair Briefings</vt:lpstr>
      <vt:lpstr>Membership Chair Briefing</vt:lpstr>
      <vt:lpstr>Membership Chair Briefing: Membership Organic Growth and Sustainability Discussions</vt:lpstr>
      <vt:lpstr>Vocation Speaker</vt:lpstr>
      <vt:lpstr>Guest Speaker: Luis E. Abola, MD, FPCP, FPSG</vt:lpstr>
      <vt:lpstr>Membership Dialogue</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14</cp:revision>
  <dcterms:created xsi:type="dcterms:W3CDTF">2020-09-01T06:54:48Z</dcterms:created>
  <dcterms:modified xsi:type="dcterms:W3CDTF">2020-09-02T16:23:40Z</dcterms:modified>
</cp:coreProperties>
</file>