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3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4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  <p:sldMasterId id="2147483732" r:id="rId3"/>
    <p:sldMasterId id="2147483774" r:id="rId4"/>
    <p:sldMasterId id="2147483858" r:id="rId5"/>
  </p:sldMasterIdLst>
  <p:notesMasterIdLst>
    <p:notesMasterId r:id="rId19"/>
  </p:notesMasterIdLst>
  <p:sldIdLst>
    <p:sldId id="383" r:id="rId6"/>
    <p:sldId id="369" r:id="rId7"/>
    <p:sldId id="272" r:id="rId8"/>
    <p:sldId id="376" r:id="rId9"/>
    <p:sldId id="374" r:id="rId10"/>
    <p:sldId id="355" r:id="rId11"/>
    <p:sldId id="380" r:id="rId12"/>
    <p:sldId id="378" r:id="rId13"/>
    <p:sldId id="372" r:id="rId14"/>
    <p:sldId id="373" r:id="rId15"/>
    <p:sldId id="360" r:id="rId16"/>
    <p:sldId id="382" r:id="rId17"/>
    <p:sldId id="370" r:id="rId1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2921"/>
    <a:srgbClr val="192C4A"/>
    <a:srgbClr val="EDE4CC"/>
    <a:srgbClr val="FF9999"/>
    <a:srgbClr val="FF6600"/>
    <a:srgbClr val="FF7C80"/>
    <a:srgbClr val="C52126"/>
    <a:srgbClr val="191C2C"/>
    <a:srgbClr val="CF7F2B"/>
    <a:srgbClr val="EB2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434" autoAdjust="0"/>
  </p:normalViewPr>
  <p:slideViewPr>
    <p:cSldViewPr snapToGrid="0">
      <p:cViewPr varScale="1">
        <p:scale>
          <a:sx n="112" d="100"/>
          <a:sy n="112" d="100"/>
        </p:scale>
        <p:origin x="-42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0BE3D45-D1E4-4A8A-AB4F-1725B05DDEFA}" type="datetimeFigureOut">
              <a:rPr lang="en-PH" smtClean="0"/>
              <a:t>10/2/2020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0C65C65-3F16-43D9-ACD6-7C22D80B63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6935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937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456838"/>
            <a:ext cx="11354275" cy="3077416"/>
          </a:xfrm>
          <a:custGeom>
            <a:avLst/>
            <a:gdLst>
              <a:gd name="connsiteX0" fmla="*/ 0 w 11354275"/>
              <a:gd name="connsiteY0" fmla="*/ 0 h 3077416"/>
              <a:gd name="connsiteX1" fmla="*/ 10469211 w 11354275"/>
              <a:gd name="connsiteY1" fmla="*/ 25745 h 3077416"/>
              <a:gd name="connsiteX2" fmla="*/ 11354275 w 11354275"/>
              <a:gd name="connsiteY2" fmla="*/ 1575946 h 3077416"/>
              <a:gd name="connsiteX3" fmla="*/ 10485532 w 11354275"/>
              <a:gd name="connsiteY3" fmla="*/ 3077416 h 3077416"/>
              <a:gd name="connsiteX4" fmla="*/ 0 w 11354275"/>
              <a:gd name="connsiteY4" fmla="*/ 3064850 h 307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4275" h="3077416">
                <a:moveTo>
                  <a:pt x="0" y="0"/>
                </a:moveTo>
                <a:lnTo>
                  <a:pt x="10469211" y="25745"/>
                </a:lnTo>
                <a:lnTo>
                  <a:pt x="11354275" y="1575946"/>
                </a:lnTo>
                <a:lnTo>
                  <a:pt x="10485532" y="3077416"/>
                </a:lnTo>
                <a:lnTo>
                  <a:pt x="0" y="3064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2871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177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9525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64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37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379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600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51654"/>
            <a:ext cx="10690225" cy="2379601"/>
          </a:xfrm>
          <a:custGeom>
            <a:avLst/>
            <a:gdLst>
              <a:gd name="connsiteX0" fmla="*/ 0 w 10690225"/>
              <a:gd name="connsiteY0" fmla="*/ 0 h 2379601"/>
              <a:gd name="connsiteX1" fmla="*/ 9318625 w 10690225"/>
              <a:gd name="connsiteY1" fmla="*/ 12700 h 2379601"/>
              <a:gd name="connsiteX2" fmla="*/ 10690225 w 10690225"/>
              <a:gd name="connsiteY2" fmla="*/ 2373251 h 2379601"/>
              <a:gd name="connsiteX3" fmla="*/ 0 w 10690225"/>
              <a:gd name="connsiteY3" fmla="*/ 2379601 h 237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225" h="2379601">
                <a:moveTo>
                  <a:pt x="0" y="0"/>
                </a:moveTo>
                <a:lnTo>
                  <a:pt x="9318625" y="12700"/>
                </a:lnTo>
                <a:lnTo>
                  <a:pt x="10690225" y="2373251"/>
                </a:lnTo>
                <a:lnTo>
                  <a:pt x="0" y="2379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249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72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88487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1939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054102"/>
            <a:ext cx="12192000" cy="4803898"/>
          </a:xfrm>
          <a:custGeom>
            <a:avLst/>
            <a:gdLst>
              <a:gd name="connsiteX0" fmla="*/ 12192000 w 12192000"/>
              <a:gd name="connsiteY0" fmla="*/ 0 h 4803898"/>
              <a:gd name="connsiteX1" fmla="*/ 12192000 w 12192000"/>
              <a:gd name="connsiteY1" fmla="*/ 4803898 h 4803898"/>
              <a:gd name="connsiteX2" fmla="*/ 0 w 12192000"/>
              <a:gd name="connsiteY2" fmla="*/ 4803898 h 4803898"/>
              <a:gd name="connsiteX3" fmla="*/ 0 w 12192000"/>
              <a:gd name="connsiteY3" fmla="*/ 1046687 h 4803898"/>
              <a:gd name="connsiteX4" fmla="*/ 4112613 w 12192000"/>
              <a:gd name="connsiteY4" fmla="*/ 2088437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12192000" y="0"/>
                </a:moveTo>
                <a:lnTo>
                  <a:pt x="12192000" y="4803898"/>
                </a:lnTo>
                <a:lnTo>
                  <a:pt x="0" y="4803898"/>
                </a:lnTo>
                <a:lnTo>
                  <a:pt x="0" y="1046687"/>
                </a:lnTo>
                <a:lnTo>
                  <a:pt x="4112613" y="20884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4139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03898"/>
          </a:xfrm>
          <a:custGeom>
            <a:avLst/>
            <a:gdLst>
              <a:gd name="connsiteX0" fmla="*/ 0 w 12192000"/>
              <a:gd name="connsiteY0" fmla="*/ 0 h 4803898"/>
              <a:gd name="connsiteX1" fmla="*/ 12192000 w 12192000"/>
              <a:gd name="connsiteY1" fmla="*/ 0 h 4803898"/>
              <a:gd name="connsiteX2" fmla="*/ 12192000 w 12192000"/>
              <a:gd name="connsiteY2" fmla="*/ 3757211 h 4803898"/>
              <a:gd name="connsiteX3" fmla="*/ 8079388 w 12192000"/>
              <a:gd name="connsiteY3" fmla="*/ 2715461 h 4803898"/>
              <a:gd name="connsiteX4" fmla="*/ 0 w 12192000"/>
              <a:gd name="connsiteY4" fmla="*/ 4803898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0" y="0"/>
                </a:moveTo>
                <a:lnTo>
                  <a:pt x="12192000" y="0"/>
                </a:lnTo>
                <a:lnTo>
                  <a:pt x="12192000" y="3757211"/>
                </a:lnTo>
                <a:lnTo>
                  <a:pt x="8079388" y="2715461"/>
                </a:lnTo>
                <a:lnTo>
                  <a:pt x="0" y="4803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1443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8610600" y="1601146"/>
            <a:ext cx="2097885" cy="3670300"/>
          </a:xfrm>
        </p:spPr>
      </p:sp>
    </p:spTree>
    <p:extLst>
      <p:ext uri="{BB962C8B-B14F-4D97-AF65-F5344CB8AC3E}">
        <p14:creationId xmlns:p14="http://schemas.microsoft.com/office/powerpoint/2010/main" val="3707848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86300" y="1571625"/>
            <a:ext cx="2085975" cy="36766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46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435600" y="1955800"/>
            <a:ext cx="3987800" cy="5346700"/>
          </a:xfr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38633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14703" y="1990204"/>
            <a:ext cx="4230401" cy="2698763"/>
          </a:xfrm>
          <a:custGeom>
            <a:avLst/>
            <a:gdLst>
              <a:gd name="connsiteX0" fmla="*/ 0 w 4230401"/>
              <a:gd name="connsiteY0" fmla="*/ 0 h 2698763"/>
              <a:gd name="connsiteX1" fmla="*/ 4230401 w 4230401"/>
              <a:gd name="connsiteY1" fmla="*/ 0 h 2698763"/>
              <a:gd name="connsiteX2" fmla="*/ 4230401 w 4230401"/>
              <a:gd name="connsiteY2" fmla="*/ 2698763 h 2698763"/>
              <a:gd name="connsiteX3" fmla="*/ 0 w 4230401"/>
              <a:gd name="connsiteY3" fmla="*/ 2698763 h 26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0401" h="2698763">
                <a:moveTo>
                  <a:pt x="0" y="0"/>
                </a:moveTo>
                <a:lnTo>
                  <a:pt x="4230401" y="0"/>
                </a:lnTo>
                <a:lnTo>
                  <a:pt x="4230401" y="2698763"/>
                </a:lnTo>
                <a:lnTo>
                  <a:pt x="0" y="26987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9550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752177" y="2065335"/>
            <a:ext cx="2231763" cy="2678116"/>
          </a:xfrm>
          <a:prstGeom prst="round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505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5558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5315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8031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866744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102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7853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8963" y="1603374"/>
            <a:ext cx="11133036" cy="3534369"/>
          </a:xfrm>
          <a:custGeom>
            <a:avLst/>
            <a:gdLst>
              <a:gd name="connsiteX0" fmla="*/ 0 w 11133036"/>
              <a:gd name="connsiteY0" fmla="*/ 0 h 3534369"/>
              <a:gd name="connsiteX1" fmla="*/ 5419110 w 11133036"/>
              <a:gd name="connsiteY1" fmla="*/ 0 h 3534369"/>
              <a:gd name="connsiteX2" fmla="*/ 7426223 w 11133036"/>
              <a:gd name="connsiteY2" fmla="*/ 0 h 3534369"/>
              <a:gd name="connsiteX3" fmla="*/ 11133036 w 11133036"/>
              <a:gd name="connsiteY3" fmla="*/ 0 h 3534369"/>
              <a:gd name="connsiteX4" fmla="*/ 11133036 w 11133036"/>
              <a:gd name="connsiteY4" fmla="*/ 3534369 h 3534369"/>
              <a:gd name="connsiteX5" fmla="*/ 7426223 w 11133036"/>
              <a:gd name="connsiteY5" fmla="*/ 3534369 h 3534369"/>
              <a:gd name="connsiteX6" fmla="*/ 5419110 w 11133036"/>
              <a:gd name="connsiteY6" fmla="*/ 3534369 h 3534369"/>
              <a:gd name="connsiteX7" fmla="*/ 2805912 w 11133036"/>
              <a:gd name="connsiteY7" fmla="*/ 3534369 h 3534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3036" h="3534369">
                <a:moveTo>
                  <a:pt x="0" y="0"/>
                </a:moveTo>
                <a:lnTo>
                  <a:pt x="5419110" y="0"/>
                </a:lnTo>
                <a:lnTo>
                  <a:pt x="7426223" y="0"/>
                </a:lnTo>
                <a:lnTo>
                  <a:pt x="11133036" y="0"/>
                </a:lnTo>
                <a:lnTo>
                  <a:pt x="11133036" y="3534369"/>
                </a:lnTo>
                <a:lnTo>
                  <a:pt x="7426223" y="3534369"/>
                </a:lnTo>
                <a:lnTo>
                  <a:pt x="5419110" y="3534369"/>
                </a:lnTo>
                <a:lnTo>
                  <a:pt x="2805912" y="35343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0257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75534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0608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9654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75" y="-3175"/>
            <a:ext cx="8834860" cy="3422864"/>
          </a:xfrm>
          <a:custGeom>
            <a:avLst/>
            <a:gdLst>
              <a:gd name="connsiteX0" fmla="*/ 0 w 8834860"/>
              <a:gd name="connsiteY0" fmla="*/ 0 h 3422864"/>
              <a:gd name="connsiteX1" fmla="*/ 8834860 w 8834860"/>
              <a:gd name="connsiteY1" fmla="*/ 0 h 3422864"/>
              <a:gd name="connsiteX2" fmla="*/ 2622042 w 8834860"/>
              <a:gd name="connsiteY2" fmla="*/ 3422864 h 3422864"/>
              <a:gd name="connsiteX3" fmla="*/ 0 w 8834860"/>
              <a:gd name="connsiteY3" fmla="*/ 2243160 h 34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4860" h="3422864">
                <a:moveTo>
                  <a:pt x="0" y="0"/>
                </a:moveTo>
                <a:lnTo>
                  <a:pt x="8834860" y="0"/>
                </a:lnTo>
                <a:lnTo>
                  <a:pt x="2622042" y="3422864"/>
                </a:lnTo>
                <a:lnTo>
                  <a:pt x="0" y="2243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465436" y="3590689"/>
            <a:ext cx="5726564" cy="2417179"/>
          </a:xfrm>
          <a:custGeom>
            <a:avLst/>
            <a:gdLst>
              <a:gd name="connsiteX0" fmla="*/ 0 w 5726564"/>
              <a:gd name="connsiteY0" fmla="*/ 0 h 2417179"/>
              <a:gd name="connsiteX1" fmla="*/ 5726564 w 5726564"/>
              <a:gd name="connsiteY1" fmla="*/ 0 h 2417179"/>
              <a:gd name="connsiteX2" fmla="*/ 5726564 w 5726564"/>
              <a:gd name="connsiteY2" fmla="*/ 2417179 h 2417179"/>
              <a:gd name="connsiteX3" fmla="*/ 0 w 5726564"/>
              <a:gd name="connsiteY3" fmla="*/ 2417179 h 241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6564" h="2417179">
                <a:moveTo>
                  <a:pt x="0" y="0"/>
                </a:moveTo>
                <a:lnTo>
                  <a:pt x="5726564" y="0"/>
                </a:lnTo>
                <a:lnTo>
                  <a:pt x="5726564" y="2417179"/>
                </a:lnTo>
                <a:lnTo>
                  <a:pt x="0" y="2417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040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064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128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78212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0680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8812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17600" y="667657"/>
            <a:ext cx="4978400" cy="2772228"/>
          </a:xfrm>
          <a:custGeom>
            <a:avLst/>
            <a:gdLst>
              <a:gd name="connsiteX0" fmla="*/ 0 w 4978400"/>
              <a:gd name="connsiteY0" fmla="*/ 0 h 2772228"/>
              <a:gd name="connsiteX1" fmla="*/ 4978400 w 4978400"/>
              <a:gd name="connsiteY1" fmla="*/ 0 h 2772228"/>
              <a:gd name="connsiteX2" fmla="*/ 4978400 w 4978400"/>
              <a:gd name="connsiteY2" fmla="*/ 2772228 h 2772228"/>
              <a:gd name="connsiteX3" fmla="*/ 0 w 49784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8400" h="2772228">
                <a:moveTo>
                  <a:pt x="0" y="0"/>
                </a:moveTo>
                <a:lnTo>
                  <a:pt x="4978400" y="0"/>
                </a:lnTo>
                <a:lnTo>
                  <a:pt x="49784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32356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5378" y="3524250"/>
            <a:ext cx="10146022" cy="3333750"/>
          </a:xfrm>
          <a:custGeom>
            <a:avLst/>
            <a:gdLst>
              <a:gd name="connsiteX0" fmla="*/ 0 w 10146022"/>
              <a:gd name="connsiteY0" fmla="*/ 0 h 3333750"/>
              <a:gd name="connsiteX1" fmla="*/ 10146022 w 10146022"/>
              <a:gd name="connsiteY1" fmla="*/ 0 h 3333750"/>
              <a:gd name="connsiteX2" fmla="*/ 10146022 w 10146022"/>
              <a:gd name="connsiteY2" fmla="*/ 3333750 h 3333750"/>
              <a:gd name="connsiteX3" fmla="*/ 0 w 10146022"/>
              <a:gd name="connsiteY3" fmla="*/ 333375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6022" h="3333750">
                <a:moveTo>
                  <a:pt x="0" y="0"/>
                </a:moveTo>
                <a:lnTo>
                  <a:pt x="10146022" y="0"/>
                </a:lnTo>
                <a:lnTo>
                  <a:pt x="10146022" y="3333750"/>
                </a:lnTo>
                <a:lnTo>
                  <a:pt x="0" y="3333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31786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914900"/>
            <a:ext cx="12192000" cy="1943100"/>
          </a:xfrm>
          <a:custGeom>
            <a:avLst/>
            <a:gdLst>
              <a:gd name="connsiteX0" fmla="*/ 0 w 12192000"/>
              <a:gd name="connsiteY0" fmla="*/ 0 h 1943100"/>
              <a:gd name="connsiteX1" fmla="*/ 12192000 w 12192000"/>
              <a:gd name="connsiteY1" fmla="*/ 0 h 1943100"/>
              <a:gd name="connsiteX2" fmla="*/ 12192000 w 12192000"/>
              <a:gd name="connsiteY2" fmla="*/ 1943100 h 1943100"/>
              <a:gd name="connsiteX3" fmla="*/ 0 w 121920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43100">
                <a:moveTo>
                  <a:pt x="0" y="0"/>
                </a:moveTo>
                <a:lnTo>
                  <a:pt x="12192000" y="0"/>
                </a:lnTo>
                <a:lnTo>
                  <a:pt x="12192000" y="1943100"/>
                </a:lnTo>
                <a:lnTo>
                  <a:pt x="0" y="1943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3955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782050" y="3619500"/>
            <a:ext cx="3409950" cy="3238500"/>
          </a:xfrm>
          <a:custGeom>
            <a:avLst/>
            <a:gdLst>
              <a:gd name="connsiteX0" fmla="*/ 0 w 3409950"/>
              <a:gd name="connsiteY0" fmla="*/ 0 h 3238500"/>
              <a:gd name="connsiteX1" fmla="*/ 3409950 w 3409950"/>
              <a:gd name="connsiteY1" fmla="*/ 0 h 3238500"/>
              <a:gd name="connsiteX2" fmla="*/ 3409950 w 3409950"/>
              <a:gd name="connsiteY2" fmla="*/ 3238500 h 3238500"/>
              <a:gd name="connsiteX3" fmla="*/ 0 w 3409950"/>
              <a:gd name="connsiteY3" fmla="*/ 3238500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950" h="3238500">
                <a:moveTo>
                  <a:pt x="0" y="0"/>
                </a:moveTo>
                <a:lnTo>
                  <a:pt x="3409950" y="0"/>
                </a:lnTo>
                <a:lnTo>
                  <a:pt x="3409950" y="3238500"/>
                </a:lnTo>
                <a:lnTo>
                  <a:pt x="0" y="3238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4212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352550"/>
            <a:ext cx="12192000" cy="5505450"/>
          </a:xfrm>
          <a:custGeom>
            <a:avLst/>
            <a:gdLst>
              <a:gd name="connsiteX0" fmla="*/ 12192000 w 12192000"/>
              <a:gd name="connsiteY0" fmla="*/ 0 h 5505450"/>
              <a:gd name="connsiteX1" fmla="*/ 12192000 w 12192000"/>
              <a:gd name="connsiteY1" fmla="*/ 5505450 h 5505450"/>
              <a:gd name="connsiteX2" fmla="*/ 0 w 12192000"/>
              <a:gd name="connsiteY2" fmla="*/ 5505450 h 5505450"/>
              <a:gd name="connsiteX3" fmla="*/ 0 w 12192000"/>
              <a:gd name="connsiteY3" fmla="*/ 3105150 h 550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05450">
                <a:moveTo>
                  <a:pt x="12192000" y="0"/>
                </a:moveTo>
                <a:lnTo>
                  <a:pt x="12192000" y="5505450"/>
                </a:lnTo>
                <a:lnTo>
                  <a:pt x="0" y="5505450"/>
                </a:lnTo>
                <a:lnTo>
                  <a:pt x="0" y="31051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7132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933700"/>
            <a:ext cx="4533900" cy="3924300"/>
          </a:xfrm>
          <a:custGeom>
            <a:avLst/>
            <a:gdLst>
              <a:gd name="connsiteX0" fmla="*/ 0 w 4533900"/>
              <a:gd name="connsiteY0" fmla="*/ 0 h 3924300"/>
              <a:gd name="connsiteX1" fmla="*/ 4533900 w 4533900"/>
              <a:gd name="connsiteY1" fmla="*/ 0 h 3924300"/>
              <a:gd name="connsiteX2" fmla="*/ 4533900 w 4533900"/>
              <a:gd name="connsiteY2" fmla="*/ 3924300 h 3924300"/>
              <a:gd name="connsiteX3" fmla="*/ 0 w 4533900"/>
              <a:gd name="connsiteY3" fmla="*/ 3924300 h 392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3924300">
                <a:moveTo>
                  <a:pt x="0" y="0"/>
                </a:moveTo>
                <a:lnTo>
                  <a:pt x="4533900" y="0"/>
                </a:lnTo>
                <a:lnTo>
                  <a:pt x="4533900" y="3924300"/>
                </a:lnTo>
                <a:lnTo>
                  <a:pt x="0" y="3924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06215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5142" y="0"/>
            <a:ext cx="11406384" cy="6274693"/>
          </a:xfrm>
          <a:custGeom>
            <a:avLst/>
            <a:gdLst>
              <a:gd name="connsiteX0" fmla="*/ 2085267 w 11406384"/>
              <a:gd name="connsiteY0" fmla="*/ 0 h 6274693"/>
              <a:gd name="connsiteX1" fmla="*/ 11406384 w 11406384"/>
              <a:gd name="connsiteY1" fmla="*/ 0 h 6274693"/>
              <a:gd name="connsiteX2" fmla="*/ 11406384 w 11406384"/>
              <a:gd name="connsiteY2" fmla="*/ 6274693 h 6274693"/>
              <a:gd name="connsiteX3" fmla="*/ 0 w 11406384"/>
              <a:gd name="connsiteY3" fmla="*/ 2763038 h 6274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06384" h="6274693">
                <a:moveTo>
                  <a:pt x="2085267" y="0"/>
                </a:moveTo>
                <a:lnTo>
                  <a:pt x="11406384" y="0"/>
                </a:lnTo>
                <a:lnTo>
                  <a:pt x="11406384" y="6274693"/>
                </a:lnTo>
                <a:lnTo>
                  <a:pt x="0" y="27630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84229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834210" y="1"/>
            <a:ext cx="3357792" cy="5268912"/>
          </a:xfrm>
          <a:custGeom>
            <a:avLst/>
            <a:gdLst>
              <a:gd name="connsiteX0" fmla="*/ 1517306 w 3357792"/>
              <a:gd name="connsiteY0" fmla="*/ 0 h 5268912"/>
              <a:gd name="connsiteX1" fmla="*/ 3357792 w 3357792"/>
              <a:gd name="connsiteY1" fmla="*/ 0 h 5268912"/>
              <a:gd name="connsiteX2" fmla="*/ 3357792 w 3357792"/>
              <a:gd name="connsiteY2" fmla="*/ 5268912 h 5268912"/>
              <a:gd name="connsiteX3" fmla="*/ 3357291 w 3357792"/>
              <a:gd name="connsiteY3" fmla="*/ 5268912 h 5268912"/>
              <a:gd name="connsiteX4" fmla="*/ 0 w 3357792"/>
              <a:gd name="connsiteY4" fmla="*/ 1429663 h 526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792" h="5268912">
                <a:moveTo>
                  <a:pt x="1517306" y="0"/>
                </a:moveTo>
                <a:lnTo>
                  <a:pt x="3357792" y="0"/>
                </a:lnTo>
                <a:lnTo>
                  <a:pt x="3357792" y="5268912"/>
                </a:lnTo>
                <a:lnTo>
                  <a:pt x="3357291" y="5268912"/>
                </a:lnTo>
                <a:lnTo>
                  <a:pt x="0" y="1429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76624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319728" cy="6858000"/>
          </a:xfrm>
          <a:custGeom>
            <a:avLst/>
            <a:gdLst>
              <a:gd name="connsiteX0" fmla="*/ 0 w 7319728"/>
              <a:gd name="connsiteY0" fmla="*/ 0 h 6858000"/>
              <a:gd name="connsiteX1" fmla="*/ 5166534 w 7319728"/>
              <a:gd name="connsiteY1" fmla="*/ 0 h 6858000"/>
              <a:gd name="connsiteX2" fmla="*/ 7319728 w 7319728"/>
              <a:gd name="connsiteY2" fmla="*/ 1967440 h 6858000"/>
              <a:gd name="connsiteX3" fmla="*/ 6210593 w 7319728"/>
              <a:gd name="connsiteY3" fmla="*/ 6081792 h 6858000"/>
              <a:gd name="connsiteX4" fmla="*/ 5166534 w 7319728"/>
              <a:gd name="connsiteY4" fmla="*/ 6858000 h 6858000"/>
              <a:gd name="connsiteX5" fmla="*/ 0 w 731972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9728" h="6858000">
                <a:moveTo>
                  <a:pt x="0" y="0"/>
                </a:moveTo>
                <a:lnTo>
                  <a:pt x="5166534" y="0"/>
                </a:lnTo>
                <a:lnTo>
                  <a:pt x="7319728" y="1967440"/>
                </a:lnTo>
                <a:lnTo>
                  <a:pt x="6210593" y="6081792"/>
                </a:lnTo>
                <a:lnTo>
                  <a:pt x="51665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01709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39150" y="683337"/>
            <a:ext cx="3752850" cy="6170130"/>
          </a:xfrm>
          <a:custGeom>
            <a:avLst/>
            <a:gdLst>
              <a:gd name="connsiteX0" fmla="*/ 1359658 w 3752850"/>
              <a:gd name="connsiteY0" fmla="*/ 0 h 6170130"/>
              <a:gd name="connsiteX1" fmla="*/ 3752850 w 3752850"/>
              <a:gd name="connsiteY1" fmla="*/ 4168575 h 6170130"/>
              <a:gd name="connsiteX2" fmla="*/ 3752850 w 3752850"/>
              <a:gd name="connsiteY2" fmla="*/ 6170130 h 6170130"/>
              <a:gd name="connsiteX3" fmla="*/ 2197669 w 3752850"/>
              <a:gd name="connsiteY3" fmla="*/ 6170130 h 6170130"/>
              <a:gd name="connsiteX4" fmla="*/ 0 w 3752850"/>
              <a:gd name="connsiteY4" fmla="*/ 2392148 h 617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6170130">
                <a:moveTo>
                  <a:pt x="1359658" y="0"/>
                </a:moveTo>
                <a:lnTo>
                  <a:pt x="3752850" y="4168575"/>
                </a:lnTo>
                <a:lnTo>
                  <a:pt x="3752850" y="6170130"/>
                </a:lnTo>
                <a:lnTo>
                  <a:pt x="2197669" y="6170130"/>
                </a:lnTo>
                <a:lnTo>
                  <a:pt x="0" y="2392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91824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53090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66497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71032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13459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8912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456838"/>
            <a:ext cx="11354275" cy="3077416"/>
          </a:xfrm>
          <a:custGeom>
            <a:avLst/>
            <a:gdLst>
              <a:gd name="connsiteX0" fmla="*/ 0 w 11354275"/>
              <a:gd name="connsiteY0" fmla="*/ 0 h 3077416"/>
              <a:gd name="connsiteX1" fmla="*/ 10469211 w 11354275"/>
              <a:gd name="connsiteY1" fmla="*/ 25745 h 3077416"/>
              <a:gd name="connsiteX2" fmla="*/ 11354275 w 11354275"/>
              <a:gd name="connsiteY2" fmla="*/ 1575946 h 3077416"/>
              <a:gd name="connsiteX3" fmla="*/ 10485532 w 11354275"/>
              <a:gd name="connsiteY3" fmla="*/ 3077416 h 3077416"/>
              <a:gd name="connsiteX4" fmla="*/ 0 w 11354275"/>
              <a:gd name="connsiteY4" fmla="*/ 3064850 h 307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4275" h="3077416">
                <a:moveTo>
                  <a:pt x="0" y="0"/>
                </a:moveTo>
                <a:lnTo>
                  <a:pt x="10469211" y="25745"/>
                </a:lnTo>
                <a:lnTo>
                  <a:pt x="11354275" y="1575946"/>
                </a:lnTo>
                <a:lnTo>
                  <a:pt x="10485532" y="3077416"/>
                </a:lnTo>
                <a:lnTo>
                  <a:pt x="0" y="3064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7362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5842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130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407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560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616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578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51654"/>
            <a:ext cx="10690225" cy="2379601"/>
          </a:xfrm>
          <a:custGeom>
            <a:avLst/>
            <a:gdLst>
              <a:gd name="connsiteX0" fmla="*/ 0 w 10690225"/>
              <a:gd name="connsiteY0" fmla="*/ 0 h 2379601"/>
              <a:gd name="connsiteX1" fmla="*/ 9318625 w 10690225"/>
              <a:gd name="connsiteY1" fmla="*/ 12700 h 2379601"/>
              <a:gd name="connsiteX2" fmla="*/ 10690225 w 10690225"/>
              <a:gd name="connsiteY2" fmla="*/ 2373251 h 2379601"/>
              <a:gd name="connsiteX3" fmla="*/ 0 w 10690225"/>
              <a:gd name="connsiteY3" fmla="*/ 2379601 h 237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225" h="2379601">
                <a:moveTo>
                  <a:pt x="0" y="0"/>
                </a:moveTo>
                <a:lnTo>
                  <a:pt x="9318625" y="12700"/>
                </a:lnTo>
                <a:lnTo>
                  <a:pt x="10690225" y="2373251"/>
                </a:lnTo>
                <a:lnTo>
                  <a:pt x="0" y="2379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5660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72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88487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93681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054102"/>
            <a:ext cx="12192000" cy="4803898"/>
          </a:xfrm>
          <a:custGeom>
            <a:avLst/>
            <a:gdLst>
              <a:gd name="connsiteX0" fmla="*/ 12192000 w 12192000"/>
              <a:gd name="connsiteY0" fmla="*/ 0 h 4803898"/>
              <a:gd name="connsiteX1" fmla="*/ 12192000 w 12192000"/>
              <a:gd name="connsiteY1" fmla="*/ 4803898 h 4803898"/>
              <a:gd name="connsiteX2" fmla="*/ 0 w 12192000"/>
              <a:gd name="connsiteY2" fmla="*/ 4803898 h 4803898"/>
              <a:gd name="connsiteX3" fmla="*/ 0 w 12192000"/>
              <a:gd name="connsiteY3" fmla="*/ 1046687 h 4803898"/>
              <a:gd name="connsiteX4" fmla="*/ 4112613 w 12192000"/>
              <a:gd name="connsiteY4" fmla="*/ 2088437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12192000" y="0"/>
                </a:moveTo>
                <a:lnTo>
                  <a:pt x="12192000" y="4803898"/>
                </a:lnTo>
                <a:lnTo>
                  <a:pt x="0" y="4803898"/>
                </a:lnTo>
                <a:lnTo>
                  <a:pt x="0" y="1046687"/>
                </a:lnTo>
                <a:lnTo>
                  <a:pt x="4112613" y="20884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343084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03898"/>
          </a:xfrm>
          <a:custGeom>
            <a:avLst/>
            <a:gdLst>
              <a:gd name="connsiteX0" fmla="*/ 0 w 12192000"/>
              <a:gd name="connsiteY0" fmla="*/ 0 h 4803898"/>
              <a:gd name="connsiteX1" fmla="*/ 12192000 w 12192000"/>
              <a:gd name="connsiteY1" fmla="*/ 0 h 4803898"/>
              <a:gd name="connsiteX2" fmla="*/ 12192000 w 12192000"/>
              <a:gd name="connsiteY2" fmla="*/ 3757211 h 4803898"/>
              <a:gd name="connsiteX3" fmla="*/ 8079388 w 12192000"/>
              <a:gd name="connsiteY3" fmla="*/ 2715461 h 4803898"/>
              <a:gd name="connsiteX4" fmla="*/ 0 w 12192000"/>
              <a:gd name="connsiteY4" fmla="*/ 4803898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0" y="0"/>
                </a:moveTo>
                <a:lnTo>
                  <a:pt x="12192000" y="0"/>
                </a:lnTo>
                <a:lnTo>
                  <a:pt x="12192000" y="3757211"/>
                </a:lnTo>
                <a:lnTo>
                  <a:pt x="8079388" y="2715461"/>
                </a:lnTo>
                <a:lnTo>
                  <a:pt x="0" y="4803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4991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8610600" y="1601146"/>
            <a:ext cx="2097885" cy="3670300"/>
          </a:xfrm>
        </p:spPr>
      </p:sp>
    </p:spTree>
    <p:extLst>
      <p:ext uri="{BB962C8B-B14F-4D97-AF65-F5344CB8AC3E}">
        <p14:creationId xmlns:p14="http://schemas.microsoft.com/office/powerpoint/2010/main" val="38568013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86300" y="1571625"/>
            <a:ext cx="2085975" cy="36766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64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435600" y="1955800"/>
            <a:ext cx="3987800" cy="5346700"/>
          </a:xfr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16461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14703" y="1990204"/>
            <a:ext cx="4230401" cy="2698763"/>
          </a:xfrm>
          <a:custGeom>
            <a:avLst/>
            <a:gdLst>
              <a:gd name="connsiteX0" fmla="*/ 0 w 4230401"/>
              <a:gd name="connsiteY0" fmla="*/ 0 h 2698763"/>
              <a:gd name="connsiteX1" fmla="*/ 4230401 w 4230401"/>
              <a:gd name="connsiteY1" fmla="*/ 0 h 2698763"/>
              <a:gd name="connsiteX2" fmla="*/ 4230401 w 4230401"/>
              <a:gd name="connsiteY2" fmla="*/ 2698763 h 2698763"/>
              <a:gd name="connsiteX3" fmla="*/ 0 w 4230401"/>
              <a:gd name="connsiteY3" fmla="*/ 2698763 h 26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0401" h="2698763">
                <a:moveTo>
                  <a:pt x="0" y="0"/>
                </a:moveTo>
                <a:lnTo>
                  <a:pt x="4230401" y="0"/>
                </a:lnTo>
                <a:lnTo>
                  <a:pt x="4230401" y="2698763"/>
                </a:lnTo>
                <a:lnTo>
                  <a:pt x="0" y="26987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5302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752177" y="2065335"/>
            <a:ext cx="2231763" cy="2678116"/>
          </a:xfrm>
          <a:prstGeom prst="round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275393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0213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5315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00387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866744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91880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71142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8963" y="1603374"/>
            <a:ext cx="11133036" cy="3534369"/>
          </a:xfrm>
          <a:custGeom>
            <a:avLst/>
            <a:gdLst>
              <a:gd name="connsiteX0" fmla="*/ 0 w 11133036"/>
              <a:gd name="connsiteY0" fmla="*/ 0 h 3534369"/>
              <a:gd name="connsiteX1" fmla="*/ 5419110 w 11133036"/>
              <a:gd name="connsiteY1" fmla="*/ 0 h 3534369"/>
              <a:gd name="connsiteX2" fmla="*/ 7426223 w 11133036"/>
              <a:gd name="connsiteY2" fmla="*/ 0 h 3534369"/>
              <a:gd name="connsiteX3" fmla="*/ 11133036 w 11133036"/>
              <a:gd name="connsiteY3" fmla="*/ 0 h 3534369"/>
              <a:gd name="connsiteX4" fmla="*/ 11133036 w 11133036"/>
              <a:gd name="connsiteY4" fmla="*/ 3534369 h 3534369"/>
              <a:gd name="connsiteX5" fmla="*/ 7426223 w 11133036"/>
              <a:gd name="connsiteY5" fmla="*/ 3534369 h 3534369"/>
              <a:gd name="connsiteX6" fmla="*/ 5419110 w 11133036"/>
              <a:gd name="connsiteY6" fmla="*/ 3534369 h 3534369"/>
              <a:gd name="connsiteX7" fmla="*/ 2805912 w 11133036"/>
              <a:gd name="connsiteY7" fmla="*/ 3534369 h 3534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3036" h="3534369">
                <a:moveTo>
                  <a:pt x="0" y="0"/>
                </a:moveTo>
                <a:lnTo>
                  <a:pt x="5419110" y="0"/>
                </a:lnTo>
                <a:lnTo>
                  <a:pt x="7426223" y="0"/>
                </a:lnTo>
                <a:lnTo>
                  <a:pt x="11133036" y="0"/>
                </a:lnTo>
                <a:lnTo>
                  <a:pt x="11133036" y="3534369"/>
                </a:lnTo>
                <a:lnTo>
                  <a:pt x="7426223" y="3534369"/>
                </a:lnTo>
                <a:lnTo>
                  <a:pt x="5419110" y="3534369"/>
                </a:lnTo>
                <a:lnTo>
                  <a:pt x="2805912" y="35343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49573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75534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1273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00642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75" y="-3175"/>
            <a:ext cx="8834860" cy="3422864"/>
          </a:xfrm>
          <a:custGeom>
            <a:avLst/>
            <a:gdLst>
              <a:gd name="connsiteX0" fmla="*/ 0 w 8834860"/>
              <a:gd name="connsiteY0" fmla="*/ 0 h 3422864"/>
              <a:gd name="connsiteX1" fmla="*/ 8834860 w 8834860"/>
              <a:gd name="connsiteY1" fmla="*/ 0 h 3422864"/>
              <a:gd name="connsiteX2" fmla="*/ 2622042 w 8834860"/>
              <a:gd name="connsiteY2" fmla="*/ 3422864 h 3422864"/>
              <a:gd name="connsiteX3" fmla="*/ 0 w 8834860"/>
              <a:gd name="connsiteY3" fmla="*/ 2243160 h 34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4860" h="3422864">
                <a:moveTo>
                  <a:pt x="0" y="0"/>
                </a:moveTo>
                <a:lnTo>
                  <a:pt x="8834860" y="0"/>
                </a:lnTo>
                <a:lnTo>
                  <a:pt x="2622042" y="3422864"/>
                </a:lnTo>
                <a:lnTo>
                  <a:pt x="0" y="2243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465436" y="3590689"/>
            <a:ext cx="5726564" cy="2417179"/>
          </a:xfrm>
          <a:custGeom>
            <a:avLst/>
            <a:gdLst>
              <a:gd name="connsiteX0" fmla="*/ 0 w 5726564"/>
              <a:gd name="connsiteY0" fmla="*/ 0 h 2417179"/>
              <a:gd name="connsiteX1" fmla="*/ 5726564 w 5726564"/>
              <a:gd name="connsiteY1" fmla="*/ 0 h 2417179"/>
              <a:gd name="connsiteX2" fmla="*/ 5726564 w 5726564"/>
              <a:gd name="connsiteY2" fmla="*/ 2417179 h 2417179"/>
              <a:gd name="connsiteX3" fmla="*/ 0 w 5726564"/>
              <a:gd name="connsiteY3" fmla="*/ 2417179 h 241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6564" h="2417179">
                <a:moveTo>
                  <a:pt x="0" y="0"/>
                </a:moveTo>
                <a:lnTo>
                  <a:pt x="5726564" y="0"/>
                </a:lnTo>
                <a:lnTo>
                  <a:pt x="5726564" y="2417179"/>
                </a:lnTo>
                <a:lnTo>
                  <a:pt x="0" y="2417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3135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064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128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63408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0680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69452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17600" y="667657"/>
            <a:ext cx="4978400" cy="2772228"/>
          </a:xfrm>
          <a:custGeom>
            <a:avLst/>
            <a:gdLst>
              <a:gd name="connsiteX0" fmla="*/ 0 w 4978400"/>
              <a:gd name="connsiteY0" fmla="*/ 0 h 2772228"/>
              <a:gd name="connsiteX1" fmla="*/ 4978400 w 4978400"/>
              <a:gd name="connsiteY1" fmla="*/ 0 h 2772228"/>
              <a:gd name="connsiteX2" fmla="*/ 4978400 w 4978400"/>
              <a:gd name="connsiteY2" fmla="*/ 2772228 h 2772228"/>
              <a:gd name="connsiteX3" fmla="*/ 0 w 49784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8400" h="2772228">
                <a:moveTo>
                  <a:pt x="0" y="0"/>
                </a:moveTo>
                <a:lnTo>
                  <a:pt x="4978400" y="0"/>
                </a:lnTo>
                <a:lnTo>
                  <a:pt x="49784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96782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5378" y="3524250"/>
            <a:ext cx="10146022" cy="3333750"/>
          </a:xfrm>
          <a:custGeom>
            <a:avLst/>
            <a:gdLst>
              <a:gd name="connsiteX0" fmla="*/ 0 w 10146022"/>
              <a:gd name="connsiteY0" fmla="*/ 0 h 3333750"/>
              <a:gd name="connsiteX1" fmla="*/ 10146022 w 10146022"/>
              <a:gd name="connsiteY1" fmla="*/ 0 h 3333750"/>
              <a:gd name="connsiteX2" fmla="*/ 10146022 w 10146022"/>
              <a:gd name="connsiteY2" fmla="*/ 3333750 h 3333750"/>
              <a:gd name="connsiteX3" fmla="*/ 0 w 10146022"/>
              <a:gd name="connsiteY3" fmla="*/ 333375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6022" h="3333750">
                <a:moveTo>
                  <a:pt x="0" y="0"/>
                </a:moveTo>
                <a:lnTo>
                  <a:pt x="10146022" y="0"/>
                </a:lnTo>
                <a:lnTo>
                  <a:pt x="10146022" y="3333750"/>
                </a:lnTo>
                <a:lnTo>
                  <a:pt x="0" y="3333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79806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914900"/>
            <a:ext cx="12192000" cy="1943100"/>
          </a:xfrm>
          <a:custGeom>
            <a:avLst/>
            <a:gdLst>
              <a:gd name="connsiteX0" fmla="*/ 0 w 12192000"/>
              <a:gd name="connsiteY0" fmla="*/ 0 h 1943100"/>
              <a:gd name="connsiteX1" fmla="*/ 12192000 w 12192000"/>
              <a:gd name="connsiteY1" fmla="*/ 0 h 1943100"/>
              <a:gd name="connsiteX2" fmla="*/ 12192000 w 12192000"/>
              <a:gd name="connsiteY2" fmla="*/ 1943100 h 1943100"/>
              <a:gd name="connsiteX3" fmla="*/ 0 w 121920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43100">
                <a:moveTo>
                  <a:pt x="0" y="0"/>
                </a:moveTo>
                <a:lnTo>
                  <a:pt x="12192000" y="0"/>
                </a:lnTo>
                <a:lnTo>
                  <a:pt x="12192000" y="1943100"/>
                </a:lnTo>
                <a:lnTo>
                  <a:pt x="0" y="1943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497962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782050" y="3619500"/>
            <a:ext cx="3409950" cy="3238500"/>
          </a:xfrm>
          <a:custGeom>
            <a:avLst/>
            <a:gdLst>
              <a:gd name="connsiteX0" fmla="*/ 0 w 3409950"/>
              <a:gd name="connsiteY0" fmla="*/ 0 h 3238500"/>
              <a:gd name="connsiteX1" fmla="*/ 3409950 w 3409950"/>
              <a:gd name="connsiteY1" fmla="*/ 0 h 3238500"/>
              <a:gd name="connsiteX2" fmla="*/ 3409950 w 3409950"/>
              <a:gd name="connsiteY2" fmla="*/ 3238500 h 3238500"/>
              <a:gd name="connsiteX3" fmla="*/ 0 w 3409950"/>
              <a:gd name="connsiteY3" fmla="*/ 3238500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950" h="3238500">
                <a:moveTo>
                  <a:pt x="0" y="0"/>
                </a:moveTo>
                <a:lnTo>
                  <a:pt x="3409950" y="0"/>
                </a:lnTo>
                <a:lnTo>
                  <a:pt x="3409950" y="3238500"/>
                </a:lnTo>
                <a:lnTo>
                  <a:pt x="0" y="3238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86297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352550"/>
            <a:ext cx="12192000" cy="5505450"/>
          </a:xfrm>
          <a:custGeom>
            <a:avLst/>
            <a:gdLst>
              <a:gd name="connsiteX0" fmla="*/ 12192000 w 12192000"/>
              <a:gd name="connsiteY0" fmla="*/ 0 h 5505450"/>
              <a:gd name="connsiteX1" fmla="*/ 12192000 w 12192000"/>
              <a:gd name="connsiteY1" fmla="*/ 5505450 h 5505450"/>
              <a:gd name="connsiteX2" fmla="*/ 0 w 12192000"/>
              <a:gd name="connsiteY2" fmla="*/ 5505450 h 5505450"/>
              <a:gd name="connsiteX3" fmla="*/ 0 w 12192000"/>
              <a:gd name="connsiteY3" fmla="*/ 3105150 h 550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05450">
                <a:moveTo>
                  <a:pt x="12192000" y="0"/>
                </a:moveTo>
                <a:lnTo>
                  <a:pt x="12192000" y="5505450"/>
                </a:lnTo>
                <a:lnTo>
                  <a:pt x="0" y="5505450"/>
                </a:lnTo>
                <a:lnTo>
                  <a:pt x="0" y="31051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7882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933700"/>
            <a:ext cx="4533900" cy="3924300"/>
          </a:xfrm>
          <a:custGeom>
            <a:avLst/>
            <a:gdLst>
              <a:gd name="connsiteX0" fmla="*/ 0 w 4533900"/>
              <a:gd name="connsiteY0" fmla="*/ 0 h 3924300"/>
              <a:gd name="connsiteX1" fmla="*/ 4533900 w 4533900"/>
              <a:gd name="connsiteY1" fmla="*/ 0 h 3924300"/>
              <a:gd name="connsiteX2" fmla="*/ 4533900 w 4533900"/>
              <a:gd name="connsiteY2" fmla="*/ 3924300 h 3924300"/>
              <a:gd name="connsiteX3" fmla="*/ 0 w 4533900"/>
              <a:gd name="connsiteY3" fmla="*/ 3924300 h 392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3924300">
                <a:moveTo>
                  <a:pt x="0" y="0"/>
                </a:moveTo>
                <a:lnTo>
                  <a:pt x="4533900" y="0"/>
                </a:lnTo>
                <a:lnTo>
                  <a:pt x="4533900" y="3924300"/>
                </a:lnTo>
                <a:lnTo>
                  <a:pt x="0" y="3924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55259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5142" y="0"/>
            <a:ext cx="11406384" cy="6274693"/>
          </a:xfrm>
          <a:custGeom>
            <a:avLst/>
            <a:gdLst>
              <a:gd name="connsiteX0" fmla="*/ 2085267 w 11406384"/>
              <a:gd name="connsiteY0" fmla="*/ 0 h 6274693"/>
              <a:gd name="connsiteX1" fmla="*/ 11406384 w 11406384"/>
              <a:gd name="connsiteY1" fmla="*/ 0 h 6274693"/>
              <a:gd name="connsiteX2" fmla="*/ 11406384 w 11406384"/>
              <a:gd name="connsiteY2" fmla="*/ 6274693 h 6274693"/>
              <a:gd name="connsiteX3" fmla="*/ 0 w 11406384"/>
              <a:gd name="connsiteY3" fmla="*/ 2763038 h 6274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06384" h="6274693">
                <a:moveTo>
                  <a:pt x="2085267" y="0"/>
                </a:moveTo>
                <a:lnTo>
                  <a:pt x="11406384" y="0"/>
                </a:lnTo>
                <a:lnTo>
                  <a:pt x="11406384" y="6274693"/>
                </a:lnTo>
                <a:lnTo>
                  <a:pt x="0" y="27630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874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834210" y="1"/>
            <a:ext cx="3357792" cy="5268912"/>
          </a:xfrm>
          <a:custGeom>
            <a:avLst/>
            <a:gdLst>
              <a:gd name="connsiteX0" fmla="*/ 1517306 w 3357792"/>
              <a:gd name="connsiteY0" fmla="*/ 0 h 5268912"/>
              <a:gd name="connsiteX1" fmla="*/ 3357792 w 3357792"/>
              <a:gd name="connsiteY1" fmla="*/ 0 h 5268912"/>
              <a:gd name="connsiteX2" fmla="*/ 3357792 w 3357792"/>
              <a:gd name="connsiteY2" fmla="*/ 5268912 h 5268912"/>
              <a:gd name="connsiteX3" fmla="*/ 3357291 w 3357792"/>
              <a:gd name="connsiteY3" fmla="*/ 5268912 h 5268912"/>
              <a:gd name="connsiteX4" fmla="*/ 0 w 3357792"/>
              <a:gd name="connsiteY4" fmla="*/ 1429663 h 526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792" h="5268912">
                <a:moveTo>
                  <a:pt x="1517306" y="0"/>
                </a:moveTo>
                <a:lnTo>
                  <a:pt x="3357792" y="0"/>
                </a:lnTo>
                <a:lnTo>
                  <a:pt x="3357792" y="5268912"/>
                </a:lnTo>
                <a:lnTo>
                  <a:pt x="3357291" y="5268912"/>
                </a:lnTo>
                <a:lnTo>
                  <a:pt x="0" y="1429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84759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319728" cy="6858000"/>
          </a:xfrm>
          <a:custGeom>
            <a:avLst/>
            <a:gdLst>
              <a:gd name="connsiteX0" fmla="*/ 0 w 7319728"/>
              <a:gd name="connsiteY0" fmla="*/ 0 h 6858000"/>
              <a:gd name="connsiteX1" fmla="*/ 5166534 w 7319728"/>
              <a:gd name="connsiteY1" fmla="*/ 0 h 6858000"/>
              <a:gd name="connsiteX2" fmla="*/ 7319728 w 7319728"/>
              <a:gd name="connsiteY2" fmla="*/ 1967440 h 6858000"/>
              <a:gd name="connsiteX3" fmla="*/ 6210593 w 7319728"/>
              <a:gd name="connsiteY3" fmla="*/ 6081792 h 6858000"/>
              <a:gd name="connsiteX4" fmla="*/ 5166534 w 7319728"/>
              <a:gd name="connsiteY4" fmla="*/ 6858000 h 6858000"/>
              <a:gd name="connsiteX5" fmla="*/ 0 w 731972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9728" h="6858000">
                <a:moveTo>
                  <a:pt x="0" y="0"/>
                </a:moveTo>
                <a:lnTo>
                  <a:pt x="5166534" y="0"/>
                </a:lnTo>
                <a:lnTo>
                  <a:pt x="7319728" y="1967440"/>
                </a:lnTo>
                <a:lnTo>
                  <a:pt x="6210593" y="6081792"/>
                </a:lnTo>
                <a:lnTo>
                  <a:pt x="51665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71488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39150" y="683337"/>
            <a:ext cx="3752850" cy="6170130"/>
          </a:xfrm>
          <a:custGeom>
            <a:avLst/>
            <a:gdLst>
              <a:gd name="connsiteX0" fmla="*/ 1359658 w 3752850"/>
              <a:gd name="connsiteY0" fmla="*/ 0 h 6170130"/>
              <a:gd name="connsiteX1" fmla="*/ 3752850 w 3752850"/>
              <a:gd name="connsiteY1" fmla="*/ 4168575 h 6170130"/>
              <a:gd name="connsiteX2" fmla="*/ 3752850 w 3752850"/>
              <a:gd name="connsiteY2" fmla="*/ 6170130 h 6170130"/>
              <a:gd name="connsiteX3" fmla="*/ 2197669 w 3752850"/>
              <a:gd name="connsiteY3" fmla="*/ 6170130 h 6170130"/>
              <a:gd name="connsiteX4" fmla="*/ 0 w 3752850"/>
              <a:gd name="connsiteY4" fmla="*/ 2392148 h 617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6170130">
                <a:moveTo>
                  <a:pt x="1359658" y="0"/>
                </a:moveTo>
                <a:lnTo>
                  <a:pt x="3752850" y="4168575"/>
                </a:lnTo>
                <a:lnTo>
                  <a:pt x="3752850" y="6170130"/>
                </a:lnTo>
                <a:lnTo>
                  <a:pt x="2197669" y="6170130"/>
                </a:lnTo>
                <a:lnTo>
                  <a:pt x="0" y="2392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1461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548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140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403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104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637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456838"/>
            <a:ext cx="11354275" cy="3077416"/>
          </a:xfrm>
          <a:custGeom>
            <a:avLst/>
            <a:gdLst>
              <a:gd name="connsiteX0" fmla="*/ 0 w 11354275"/>
              <a:gd name="connsiteY0" fmla="*/ 0 h 3077416"/>
              <a:gd name="connsiteX1" fmla="*/ 10469211 w 11354275"/>
              <a:gd name="connsiteY1" fmla="*/ 25745 h 3077416"/>
              <a:gd name="connsiteX2" fmla="*/ 11354275 w 11354275"/>
              <a:gd name="connsiteY2" fmla="*/ 1575946 h 3077416"/>
              <a:gd name="connsiteX3" fmla="*/ 10485532 w 11354275"/>
              <a:gd name="connsiteY3" fmla="*/ 3077416 h 3077416"/>
              <a:gd name="connsiteX4" fmla="*/ 0 w 11354275"/>
              <a:gd name="connsiteY4" fmla="*/ 3064850 h 307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4275" h="3077416">
                <a:moveTo>
                  <a:pt x="0" y="0"/>
                </a:moveTo>
                <a:lnTo>
                  <a:pt x="10469211" y="25745"/>
                </a:lnTo>
                <a:lnTo>
                  <a:pt x="11354275" y="1575946"/>
                </a:lnTo>
                <a:lnTo>
                  <a:pt x="10485532" y="3077416"/>
                </a:lnTo>
                <a:lnTo>
                  <a:pt x="0" y="3064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21873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4383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041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823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91806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594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8633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51654"/>
            <a:ext cx="10690225" cy="2379601"/>
          </a:xfrm>
          <a:custGeom>
            <a:avLst/>
            <a:gdLst>
              <a:gd name="connsiteX0" fmla="*/ 0 w 10690225"/>
              <a:gd name="connsiteY0" fmla="*/ 0 h 2379601"/>
              <a:gd name="connsiteX1" fmla="*/ 9318625 w 10690225"/>
              <a:gd name="connsiteY1" fmla="*/ 12700 h 2379601"/>
              <a:gd name="connsiteX2" fmla="*/ 10690225 w 10690225"/>
              <a:gd name="connsiteY2" fmla="*/ 2373251 h 2379601"/>
              <a:gd name="connsiteX3" fmla="*/ 0 w 10690225"/>
              <a:gd name="connsiteY3" fmla="*/ 2379601 h 237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225" h="2379601">
                <a:moveTo>
                  <a:pt x="0" y="0"/>
                </a:moveTo>
                <a:lnTo>
                  <a:pt x="9318625" y="12700"/>
                </a:lnTo>
                <a:lnTo>
                  <a:pt x="10690225" y="2373251"/>
                </a:lnTo>
                <a:lnTo>
                  <a:pt x="0" y="2379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60210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72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88487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63970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054102"/>
            <a:ext cx="12192000" cy="4803898"/>
          </a:xfrm>
          <a:custGeom>
            <a:avLst/>
            <a:gdLst>
              <a:gd name="connsiteX0" fmla="*/ 12192000 w 12192000"/>
              <a:gd name="connsiteY0" fmla="*/ 0 h 4803898"/>
              <a:gd name="connsiteX1" fmla="*/ 12192000 w 12192000"/>
              <a:gd name="connsiteY1" fmla="*/ 4803898 h 4803898"/>
              <a:gd name="connsiteX2" fmla="*/ 0 w 12192000"/>
              <a:gd name="connsiteY2" fmla="*/ 4803898 h 4803898"/>
              <a:gd name="connsiteX3" fmla="*/ 0 w 12192000"/>
              <a:gd name="connsiteY3" fmla="*/ 1046687 h 4803898"/>
              <a:gd name="connsiteX4" fmla="*/ 4112613 w 12192000"/>
              <a:gd name="connsiteY4" fmla="*/ 2088437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12192000" y="0"/>
                </a:moveTo>
                <a:lnTo>
                  <a:pt x="12192000" y="4803898"/>
                </a:lnTo>
                <a:lnTo>
                  <a:pt x="0" y="4803898"/>
                </a:lnTo>
                <a:lnTo>
                  <a:pt x="0" y="1046687"/>
                </a:lnTo>
                <a:lnTo>
                  <a:pt x="4112613" y="20884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79026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03898"/>
          </a:xfrm>
          <a:custGeom>
            <a:avLst/>
            <a:gdLst>
              <a:gd name="connsiteX0" fmla="*/ 0 w 12192000"/>
              <a:gd name="connsiteY0" fmla="*/ 0 h 4803898"/>
              <a:gd name="connsiteX1" fmla="*/ 12192000 w 12192000"/>
              <a:gd name="connsiteY1" fmla="*/ 0 h 4803898"/>
              <a:gd name="connsiteX2" fmla="*/ 12192000 w 12192000"/>
              <a:gd name="connsiteY2" fmla="*/ 3757211 h 4803898"/>
              <a:gd name="connsiteX3" fmla="*/ 8079388 w 12192000"/>
              <a:gd name="connsiteY3" fmla="*/ 2715461 h 4803898"/>
              <a:gd name="connsiteX4" fmla="*/ 0 w 12192000"/>
              <a:gd name="connsiteY4" fmla="*/ 4803898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0" y="0"/>
                </a:moveTo>
                <a:lnTo>
                  <a:pt x="12192000" y="0"/>
                </a:lnTo>
                <a:lnTo>
                  <a:pt x="12192000" y="3757211"/>
                </a:lnTo>
                <a:lnTo>
                  <a:pt x="8079388" y="2715461"/>
                </a:lnTo>
                <a:lnTo>
                  <a:pt x="0" y="4803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21367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8610600" y="1601146"/>
            <a:ext cx="2097885" cy="3670300"/>
          </a:xfrm>
        </p:spPr>
      </p:sp>
    </p:spTree>
    <p:extLst>
      <p:ext uri="{BB962C8B-B14F-4D97-AF65-F5344CB8AC3E}">
        <p14:creationId xmlns:p14="http://schemas.microsoft.com/office/powerpoint/2010/main" val="19752627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86300" y="1571625"/>
            <a:ext cx="2085975" cy="36766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575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435600" y="1955800"/>
            <a:ext cx="3987800" cy="5346700"/>
          </a:xfr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68609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14703" y="1990204"/>
            <a:ext cx="4230401" cy="2698763"/>
          </a:xfrm>
          <a:custGeom>
            <a:avLst/>
            <a:gdLst>
              <a:gd name="connsiteX0" fmla="*/ 0 w 4230401"/>
              <a:gd name="connsiteY0" fmla="*/ 0 h 2698763"/>
              <a:gd name="connsiteX1" fmla="*/ 4230401 w 4230401"/>
              <a:gd name="connsiteY1" fmla="*/ 0 h 2698763"/>
              <a:gd name="connsiteX2" fmla="*/ 4230401 w 4230401"/>
              <a:gd name="connsiteY2" fmla="*/ 2698763 h 2698763"/>
              <a:gd name="connsiteX3" fmla="*/ 0 w 4230401"/>
              <a:gd name="connsiteY3" fmla="*/ 2698763 h 26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0401" h="2698763">
                <a:moveTo>
                  <a:pt x="0" y="0"/>
                </a:moveTo>
                <a:lnTo>
                  <a:pt x="4230401" y="0"/>
                </a:lnTo>
                <a:lnTo>
                  <a:pt x="4230401" y="2698763"/>
                </a:lnTo>
                <a:lnTo>
                  <a:pt x="0" y="26987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430254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752177" y="2065335"/>
            <a:ext cx="2231763" cy="2678116"/>
          </a:xfrm>
          <a:prstGeom prst="round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50236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54280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5315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45849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866744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51486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18976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8963" y="1603374"/>
            <a:ext cx="11133036" cy="3534369"/>
          </a:xfrm>
          <a:custGeom>
            <a:avLst/>
            <a:gdLst>
              <a:gd name="connsiteX0" fmla="*/ 0 w 11133036"/>
              <a:gd name="connsiteY0" fmla="*/ 0 h 3534369"/>
              <a:gd name="connsiteX1" fmla="*/ 5419110 w 11133036"/>
              <a:gd name="connsiteY1" fmla="*/ 0 h 3534369"/>
              <a:gd name="connsiteX2" fmla="*/ 7426223 w 11133036"/>
              <a:gd name="connsiteY2" fmla="*/ 0 h 3534369"/>
              <a:gd name="connsiteX3" fmla="*/ 11133036 w 11133036"/>
              <a:gd name="connsiteY3" fmla="*/ 0 h 3534369"/>
              <a:gd name="connsiteX4" fmla="*/ 11133036 w 11133036"/>
              <a:gd name="connsiteY4" fmla="*/ 3534369 h 3534369"/>
              <a:gd name="connsiteX5" fmla="*/ 7426223 w 11133036"/>
              <a:gd name="connsiteY5" fmla="*/ 3534369 h 3534369"/>
              <a:gd name="connsiteX6" fmla="*/ 5419110 w 11133036"/>
              <a:gd name="connsiteY6" fmla="*/ 3534369 h 3534369"/>
              <a:gd name="connsiteX7" fmla="*/ 2805912 w 11133036"/>
              <a:gd name="connsiteY7" fmla="*/ 3534369 h 3534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3036" h="3534369">
                <a:moveTo>
                  <a:pt x="0" y="0"/>
                </a:moveTo>
                <a:lnTo>
                  <a:pt x="5419110" y="0"/>
                </a:lnTo>
                <a:lnTo>
                  <a:pt x="7426223" y="0"/>
                </a:lnTo>
                <a:lnTo>
                  <a:pt x="11133036" y="0"/>
                </a:lnTo>
                <a:lnTo>
                  <a:pt x="11133036" y="3534369"/>
                </a:lnTo>
                <a:lnTo>
                  <a:pt x="7426223" y="3534369"/>
                </a:lnTo>
                <a:lnTo>
                  <a:pt x="5419110" y="3534369"/>
                </a:lnTo>
                <a:lnTo>
                  <a:pt x="2805912" y="35343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766096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75534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487720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286598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75" y="-3175"/>
            <a:ext cx="8834860" cy="3422864"/>
          </a:xfrm>
          <a:custGeom>
            <a:avLst/>
            <a:gdLst>
              <a:gd name="connsiteX0" fmla="*/ 0 w 8834860"/>
              <a:gd name="connsiteY0" fmla="*/ 0 h 3422864"/>
              <a:gd name="connsiteX1" fmla="*/ 8834860 w 8834860"/>
              <a:gd name="connsiteY1" fmla="*/ 0 h 3422864"/>
              <a:gd name="connsiteX2" fmla="*/ 2622042 w 8834860"/>
              <a:gd name="connsiteY2" fmla="*/ 3422864 h 3422864"/>
              <a:gd name="connsiteX3" fmla="*/ 0 w 8834860"/>
              <a:gd name="connsiteY3" fmla="*/ 2243160 h 34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4860" h="3422864">
                <a:moveTo>
                  <a:pt x="0" y="0"/>
                </a:moveTo>
                <a:lnTo>
                  <a:pt x="8834860" y="0"/>
                </a:lnTo>
                <a:lnTo>
                  <a:pt x="2622042" y="3422864"/>
                </a:lnTo>
                <a:lnTo>
                  <a:pt x="0" y="2243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465436" y="3590689"/>
            <a:ext cx="5726564" cy="2417179"/>
          </a:xfrm>
          <a:custGeom>
            <a:avLst/>
            <a:gdLst>
              <a:gd name="connsiteX0" fmla="*/ 0 w 5726564"/>
              <a:gd name="connsiteY0" fmla="*/ 0 h 2417179"/>
              <a:gd name="connsiteX1" fmla="*/ 5726564 w 5726564"/>
              <a:gd name="connsiteY1" fmla="*/ 0 h 2417179"/>
              <a:gd name="connsiteX2" fmla="*/ 5726564 w 5726564"/>
              <a:gd name="connsiteY2" fmla="*/ 2417179 h 2417179"/>
              <a:gd name="connsiteX3" fmla="*/ 0 w 5726564"/>
              <a:gd name="connsiteY3" fmla="*/ 2417179 h 241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6564" h="2417179">
                <a:moveTo>
                  <a:pt x="0" y="0"/>
                </a:moveTo>
                <a:lnTo>
                  <a:pt x="5726564" y="0"/>
                </a:lnTo>
                <a:lnTo>
                  <a:pt x="5726564" y="2417179"/>
                </a:lnTo>
                <a:lnTo>
                  <a:pt x="0" y="2417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842814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064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128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32372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0680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231666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17600" y="667657"/>
            <a:ext cx="4978400" cy="2772228"/>
          </a:xfrm>
          <a:custGeom>
            <a:avLst/>
            <a:gdLst>
              <a:gd name="connsiteX0" fmla="*/ 0 w 4978400"/>
              <a:gd name="connsiteY0" fmla="*/ 0 h 2772228"/>
              <a:gd name="connsiteX1" fmla="*/ 4978400 w 4978400"/>
              <a:gd name="connsiteY1" fmla="*/ 0 h 2772228"/>
              <a:gd name="connsiteX2" fmla="*/ 4978400 w 4978400"/>
              <a:gd name="connsiteY2" fmla="*/ 2772228 h 2772228"/>
              <a:gd name="connsiteX3" fmla="*/ 0 w 49784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8400" h="2772228">
                <a:moveTo>
                  <a:pt x="0" y="0"/>
                </a:moveTo>
                <a:lnTo>
                  <a:pt x="4978400" y="0"/>
                </a:lnTo>
                <a:lnTo>
                  <a:pt x="49784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301872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5378" y="3524250"/>
            <a:ext cx="10146022" cy="3333750"/>
          </a:xfrm>
          <a:custGeom>
            <a:avLst/>
            <a:gdLst>
              <a:gd name="connsiteX0" fmla="*/ 0 w 10146022"/>
              <a:gd name="connsiteY0" fmla="*/ 0 h 3333750"/>
              <a:gd name="connsiteX1" fmla="*/ 10146022 w 10146022"/>
              <a:gd name="connsiteY1" fmla="*/ 0 h 3333750"/>
              <a:gd name="connsiteX2" fmla="*/ 10146022 w 10146022"/>
              <a:gd name="connsiteY2" fmla="*/ 3333750 h 3333750"/>
              <a:gd name="connsiteX3" fmla="*/ 0 w 10146022"/>
              <a:gd name="connsiteY3" fmla="*/ 333375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6022" h="3333750">
                <a:moveTo>
                  <a:pt x="0" y="0"/>
                </a:moveTo>
                <a:lnTo>
                  <a:pt x="10146022" y="0"/>
                </a:lnTo>
                <a:lnTo>
                  <a:pt x="10146022" y="3333750"/>
                </a:lnTo>
                <a:lnTo>
                  <a:pt x="0" y="3333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030715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914900"/>
            <a:ext cx="12192000" cy="1943100"/>
          </a:xfrm>
          <a:custGeom>
            <a:avLst/>
            <a:gdLst>
              <a:gd name="connsiteX0" fmla="*/ 0 w 12192000"/>
              <a:gd name="connsiteY0" fmla="*/ 0 h 1943100"/>
              <a:gd name="connsiteX1" fmla="*/ 12192000 w 12192000"/>
              <a:gd name="connsiteY1" fmla="*/ 0 h 1943100"/>
              <a:gd name="connsiteX2" fmla="*/ 12192000 w 12192000"/>
              <a:gd name="connsiteY2" fmla="*/ 1943100 h 1943100"/>
              <a:gd name="connsiteX3" fmla="*/ 0 w 121920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43100">
                <a:moveTo>
                  <a:pt x="0" y="0"/>
                </a:moveTo>
                <a:lnTo>
                  <a:pt x="12192000" y="0"/>
                </a:lnTo>
                <a:lnTo>
                  <a:pt x="12192000" y="1943100"/>
                </a:lnTo>
                <a:lnTo>
                  <a:pt x="0" y="1943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78173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782050" y="3619500"/>
            <a:ext cx="3409950" cy="3238500"/>
          </a:xfrm>
          <a:custGeom>
            <a:avLst/>
            <a:gdLst>
              <a:gd name="connsiteX0" fmla="*/ 0 w 3409950"/>
              <a:gd name="connsiteY0" fmla="*/ 0 h 3238500"/>
              <a:gd name="connsiteX1" fmla="*/ 3409950 w 3409950"/>
              <a:gd name="connsiteY1" fmla="*/ 0 h 3238500"/>
              <a:gd name="connsiteX2" fmla="*/ 3409950 w 3409950"/>
              <a:gd name="connsiteY2" fmla="*/ 3238500 h 3238500"/>
              <a:gd name="connsiteX3" fmla="*/ 0 w 3409950"/>
              <a:gd name="connsiteY3" fmla="*/ 3238500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950" h="3238500">
                <a:moveTo>
                  <a:pt x="0" y="0"/>
                </a:moveTo>
                <a:lnTo>
                  <a:pt x="3409950" y="0"/>
                </a:lnTo>
                <a:lnTo>
                  <a:pt x="3409950" y="3238500"/>
                </a:lnTo>
                <a:lnTo>
                  <a:pt x="0" y="3238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64502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352550"/>
            <a:ext cx="12192000" cy="5505450"/>
          </a:xfrm>
          <a:custGeom>
            <a:avLst/>
            <a:gdLst>
              <a:gd name="connsiteX0" fmla="*/ 12192000 w 12192000"/>
              <a:gd name="connsiteY0" fmla="*/ 0 h 5505450"/>
              <a:gd name="connsiteX1" fmla="*/ 12192000 w 12192000"/>
              <a:gd name="connsiteY1" fmla="*/ 5505450 h 5505450"/>
              <a:gd name="connsiteX2" fmla="*/ 0 w 12192000"/>
              <a:gd name="connsiteY2" fmla="*/ 5505450 h 5505450"/>
              <a:gd name="connsiteX3" fmla="*/ 0 w 12192000"/>
              <a:gd name="connsiteY3" fmla="*/ 3105150 h 550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05450">
                <a:moveTo>
                  <a:pt x="12192000" y="0"/>
                </a:moveTo>
                <a:lnTo>
                  <a:pt x="12192000" y="5505450"/>
                </a:lnTo>
                <a:lnTo>
                  <a:pt x="0" y="5505450"/>
                </a:lnTo>
                <a:lnTo>
                  <a:pt x="0" y="31051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75325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933700"/>
            <a:ext cx="4533900" cy="3924300"/>
          </a:xfrm>
          <a:custGeom>
            <a:avLst/>
            <a:gdLst>
              <a:gd name="connsiteX0" fmla="*/ 0 w 4533900"/>
              <a:gd name="connsiteY0" fmla="*/ 0 h 3924300"/>
              <a:gd name="connsiteX1" fmla="*/ 4533900 w 4533900"/>
              <a:gd name="connsiteY1" fmla="*/ 0 h 3924300"/>
              <a:gd name="connsiteX2" fmla="*/ 4533900 w 4533900"/>
              <a:gd name="connsiteY2" fmla="*/ 3924300 h 3924300"/>
              <a:gd name="connsiteX3" fmla="*/ 0 w 4533900"/>
              <a:gd name="connsiteY3" fmla="*/ 3924300 h 392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3924300">
                <a:moveTo>
                  <a:pt x="0" y="0"/>
                </a:moveTo>
                <a:lnTo>
                  <a:pt x="4533900" y="0"/>
                </a:lnTo>
                <a:lnTo>
                  <a:pt x="4533900" y="3924300"/>
                </a:lnTo>
                <a:lnTo>
                  <a:pt x="0" y="3924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07452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5142" y="0"/>
            <a:ext cx="11406384" cy="6274693"/>
          </a:xfrm>
          <a:custGeom>
            <a:avLst/>
            <a:gdLst>
              <a:gd name="connsiteX0" fmla="*/ 2085267 w 11406384"/>
              <a:gd name="connsiteY0" fmla="*/ 0 h 6274693"/>
              <a:gd name="connsiteX1" fmla="*/ 11406384 w 11406384"/>
              <a:gd name="connsiteY1" fmla="*/ 0 h 6274693"/>
              <a:gd name="connsiteX2" fmla="*/ 11406384 w 11406384"/>
              <a:gd name="connsiteY2" fmla="*/ 6274693 h 6274693"/>
              <a:gd name="connsiteX3" fmla="*/ 0 w 11406384"/>
              <a:gd name="connsiteY3" fmla="*/ 2763038 h 6274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06384" h="6274693">
                <a:moveTo>
                  <a:pt x="2085267" y="0"/>
                </a:moveTo>
                <a:lnTo>
                  <a:pt x="11406384" y="0"/>
                </a:lnTo>
                <a:lnTo>
                  <a:pt x="11406384" y="6274693"/>
                </a:lnTo>
                <a:lnTo>
                  <a:pt x="0" y="27630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298395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834210" y="1"/>
            <a:ext cx="3357792" cy="5268912"/>
          </a:xfrm>
          <a:custGeom>
            <a:avLst/>
            <a:gdLst>
              <a:gd name="connsiteX0" fmla="*/ 1517306 w 3357792"/>
              <a:gd name="connsiteY0" fmla="*/ 0 h 5268912"/>
              <a:gd name="connsiteX1" fmla="*/ 3357792 w 3357792"/>
              <a:gd name="connsiteY1" fmla="*/ 0 h 5268912"/>
              <a:gd name="connsiteX2" fmla="*/ 3357792 w 3357792"/>
              <a:gd name="connsiteY2" fmla="*/ 5268912 h 5268912"/>
              <a:gd name="connsiteX3" fmla="*/ 3357291 w 3357792"/>
              <a:gd name="connsiteY3" fmla="*/ 5268912 h 5268912"/>
              <a:gd name="connsiteX4" fmla="*/ 0 w 3357792"/>
              <a:gd name="connsiteY4" fmla="*/ 1429663 h 526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792" h="5268912">
                <a:moveTo>
                  <a:pt x="1517306" y="0"/>
                </a:moveTo>
                <a:lnTo>
                  <a:pt x="3357792" y="0"/>
                </a:lnTo>
                <a:lnTo>
                  <a:pt x="3357792" y="5268912"/>
                </a:lnTo>
                <a:lnTo>
                  <a:pt x="3357291" y="5268912"/>
                </a:lnTo>
                <a:lnTo>
                  <a:pt x="0" y="1429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79935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319728" cy="6858000"/>
          </a:xfrm>
          <a:custGeom>
            <a:avLst/>
            <a:gdLst>
              <a:gd name="connsiteX0" fmla="*/ 0 w 7319728"/>
              <a:gd name="connsiteY0" fmla="*/ 0 h 6858000"/>
              <a:gd name="connsiteX1" fmla="*/ 5166534 w 7319728"/>
              <a:gd name="connsiteY1" fmla="*/ 0 h 6858000"/>
              <a:gd name="connsiteX2" fmla="*/ 7319728 w 7319728"/>
              <a:gd name="connsiteY2" fmla="*/ 1967440 h 6858000"/>
              <a:gd name="connsiteX3" fmla="*/ 6210593 w 7319728"/>
              <a:gd name="connsiteY3" fmla="*/ 6081792 h 6858000"/>
              <a:gd name="connsiteX4" fmla="*/ 5166534 w 7319728"/>
              <a:gd name="connsiteY4" fmla="*/ 6858000 h 6858000"/>
              <a:gd name="connsiteX5" fmla="*/ 0 w 731972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9728" h="6858000">
                <a:moveTo>
                  <a:pt x="0" y="0"/>
                </a:moveTo>
                <a:lnTo>
                  <a:pt x="5166534" y="0"/>
                </a:lnTo>
                <a:lnTo>
                  <a:pt x="7319728" y="1967440"/>
                </a:lnTo>
                <a:lnTo>
                  <a:pt x="6210593" y="6081792"/>
                </a:lnTo>
                <a:lnTo>
                  <a:pt x="51665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25747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39150" y="683337"/>
            <a:ext cx="3752850" cy="6170130"/>
          </a:xfrm>
          <a:custGeom>
            <a:avLst/>
            <a:gdLst>
              <a:gd name="connsiteX0" fmla="*/ 1359658 w 3752850"/>
              <a:gd name="connsiteY0" fmla="*/ 0 h 6170130"/>
              <a:gd name="connsiteX1" fmla="*/ 3752850 w 3752850"/>
              <a:gd name="connsiteY1" fmla="*/ 4168575 h 6170130"/>
              <a:gd name="connsiteX2" fmla="*/ 3752850 w 3752850"/>
              <a:gd name="connsiteY2" fmla="*/ 6170130 h 6170130"/>
              <a:gd name="connsiteX3" fmla="*/ 2197669 w 3752850"/>
              <a:gd name="connsiteY3" fmla="*/ 6170130 h 6170130"/>
              <a:gd name="connsiteX4" fmla="*/ 0 w 3752850"/>
              <a:gd name="connsiteY4" fmla="*/ 2392148 h 617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6170130">
                <a:moveTo>
                  <a:pt x="1359658" y="0"/>
                </a:moveTo>
                <a:lnTo>
                  <a:pt x="3752850" y="4168575"/>
                </a:lnTo>
                <a:lnTo>
                  <a:pt x="3752850" y="6170130"/>
                </a:lnTo>
                <a:lnTo>
                  <a:pt x="2197669" y="6170130"/>
                </a:lnTo>
                <a:lnTo>
                  <a:pt x="0" y="2392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904179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583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120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6308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5135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2723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456838"/>
            <a:ext cx="11354275" cy="3077416"/>
          </a:xfrm>
          <a:custGeom>
            <a:avLst/>
            <a:gdLst>
              <a:gd name="connsiteX0" fmla="*/ 0 w 11354275"/>
              <a:gd name="connsiteY0" fmla="*/ 0 h 3077416"/>
              <a:gd name="connsiteX1" fmla="*/ 10469211 w 11354275"/>
              <a:gd name="connsiteY1" fmla="*/ 25745 h 3077416"/>
              <a:gd name="connsiteX2" fmla="*/ 11354275 w 11354275"/>
              <a:gd name="connsiteY2" fmla="*/ 1575946 h 3077416"/>
              <a:gd name="connsiteX3" fmla="*/ 10485532 w 11354275"/>
              <a:gd name="connsiteY3" fmla="*/ 3077416 h 3077416"/>
              <a:gd name="connsiteX4" fmla="*/ 0 w 11354275"/>
              <a:gd name="connsiteY4" fmla="*/ 3064850 h 307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4275" h="3077416">
                <a:moveTo>
                  <a:pt x="0" y="0"/>
                </a:moveTo>
                <a:lnTo>
                  <a:pt x="10469211" y="25745"/>
                </a:lnTo>
                <a:lnTo>
                  <a:pt x="11354275" y="1575946"/>
                </a:lnTo>
                <a:lnTo>
                  <a:pt x="10485532" y="3077416"/>
                </a:lnTo>
                <a:lnTo>
                  <a:pt x="0" y="3064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77124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6243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81206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107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0242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262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9021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51654"/>
            <a:ext cx="10690225" cy="2379601"/>
          </a:xfrm>
          <a:custGeom>
            <a:avLst/>
            <a:gdLst>
              <a:gd name="connsiteX0" fmla="*/ 0 w 10690225"/>
              <a:gd name="connsiteY0" fmla="*/ 0 h 2379601"/>
              <a:gd name="connsiteX1" fmla="*/ 9318625 w 10690225"/>
              <a:gd name="connsiteY1" fmla="*/ 12700 h 2379601"/>
              <a:gd name="connsiteX2" fmla="*/ 10690225 w 10690225"/>
              <a:gd name="connsiteY2" fmla="*/ 2373251 h 2379601"/>
              <a:gd name="connsiteX3" fmla="*/ 0 w 10690225"/>
              <a:gd name="connsiteY3" fmla="*/ 2379601 h 237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225" h="2379601">
                <a:moveTo>
                  <a:pt x="0" y="0"/>
                </a:moveTo>
                <a:lnTo>
                  <a:pt x="9318625" y="12700"/>
                </a:lnTo>
                <a:lnTo>
                  <a:pt x="10690225" y="2373251"/>
                </a:lnTo>
                <a:lnTo>
                  <a:pt x="0" y="2379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804313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72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88487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56139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054102"/>
            <a:ext cx="12192000" cy="4803898"/>
          </a:xfrm>
          <a:custGeom>
            <a:avLst/>
            <a:gdLst>
              <a:gd name="connsiteX0" fmla="*/ 12192000 w 12192000"/>
              <a:gd name="connsiteY0" fmla="*/ 0 h 4803898"/>
              <a:gd name="connsiteX1" fmla="*/ 12192000 w 12192000"/>
              <a:gd name="connsiteY1" fmla="*/ 4803898 h 4803898"/>
              <a:gd name="connsiteX2" fmla="*/ 0 w 12192000"/>
              <a:gd name="connsiteY2" fmla="*/ 4803898 h 4803898"/>
              <a:gd name="connsiteX3" fmla="*/ 0 w 12192000"/>
              <a:gd name="connsiteY3" fmla="*/ 1046687 h 4803898"/>
              <a:gd name="connsiteX4" fmla="*/ 4112613 w 12192000"/>
              <a:gd name="connsiteY4" fmla="*/ 2088437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12192000" y="0"/>
                </a:moveTo>
                <a:lnTo>
                  <a:pt x="12192000" y="4803898"/>
                </a:lnTo>
                <a:lnTo>
                  <a:pt x="0" y="4803898"/>
                </a:lnTo>
                <a:lnTo>
                  <a:pt x="0" y="1046687"/>
                </a:lnTo>
                <a:lnTo>
                  <a:pt x="4112613" y="20884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941771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03898"/>
          </a:xfrm>
          <a:custGeom>
            <a:avLst/>
            <a:gdLst>
              <a:gd name="connsiteX0" fmla="*/ 0 w 12192000"/>
              <a:gd name="connsiteY0" fmla="*/ 0 h 4803898"/>
              <a:gd name="connsiteX1" fmla="*/ 12192000 w 12192000"/>
              <a:gd name="connsiteY1" fmla="*/ 0 h 4803898"/>
              <a:gd name="connsiteX2" fmla="*/ 12192000 w 12192000"/>
              <a:gd name="connsiteY2" fmla="*/ 3757211 h 4803898"/>
              <a:gd name="connsiteX3" fmla="*/ 8079388 w 12192000"/>
              <a:gd name="connsiteY3" fmla="*/ 2715461 h 4803898"/>
              <a:gd name="connsiteX4" fmla="*/ 0 w 12192000"/>
              <a:gd name="connsiteY4" fmla="*/ 4803898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0" y="0"/>
                </a:moveTo>
                <a:lnTo>
                  <a:pt x="12192000" y="0"/>
                </a:lnTo>
                <a:lnTo>
                  <a:pt x="12192000" y="3757211"/>
                </a:lnTo>
                <a:lnTo>
                  <a:pt x="8079388" y="2715461"/>
                </a:lnTo>
                <a:lnTo>
                  <a:pt x="0" y="4803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32717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8610600" y="1601146"/>
            <a:ext cx="2097885" cy="3670300"/>
          </a:xfrm>
        </p:spPr>
      </p:sp>
    </p:spTree>
    <p:extLst>
      <p:ext uri="{BB962C8B-B14F-4D97-AF65-F5344CB8AC3E}">
        <p14:creationId xmlns:p14="http://schemas.microsoft.com/office/powerpoint/2010/main" val="234247130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86300" y="1571625"/>
            <a:ext cx="2085975" cy="36766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6783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435600" y="1955800"/>
            <a:ext cx="3987800" cy="5346700"/>
          </a:xfr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4359593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14703" y="1990204"/>
            <a:ext cx="4230401" cy="2698763"/>
          </a:xfrm>
          <a:custGeom>
            <a:avLst/>
            <a:gdLst>
              <a:gd name="connsiteX0" fmla="*/ 0 w 4230401"/>
              <a:gd name="connsiteY0" fmla="*/ 0 h 2698763"/>
              <a:gd name="connsiteX1" fmla="*/ 4230401 w 4230401"/>
              <a:gd name="connsiteY1" fmla="*/ 0 h 2698763"/>
              <a:gd name="connsiteX2" fmla="*/ 4230401 w 4230401"/>
              <a:gd name="connsiteY2" fmla="*/ 2698763 h 2698763"/>
              <a:gd name="connsiteX3" fmla="*/ 0 w 4230401"/>
              <a:gd name="connsiteY3" fmla="*/ 2698763 h 26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0401" h="2698763">
                <a:moveTo>
                  <a:pt x="0" y="0"/>
                </a:moveTo>
                <a:lnTo>
                  <a:pt x="4230401" y="0"/>
                </a:lnTo>
                <a:lnTo>
                  <a:pt x="4230401" y="2698763"/>
                </a:lnTo>
                <a:lnTo>
                  <a:pt x="0" y="26987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450275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752177" y="2065335"/>
            <a:ext cx="2231763" cy="2678116"/>
          </a:xfrm>
          <a:prstGeom prst="round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061500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910688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5315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9704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866744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66819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29704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8963" y="1603374"/>
            <a:ext cx="11133036" cy="3534369"/>
          </a:xfrm>
          <a:custGeom>
            <a:avLst/>
            <a:gdLst>
              <a:gd name="connsiteX0" fmla="*/ 0 w 11133036"/>
              <a:gd name="connsiteY0" fmla="*/ 0 h 3534369"/>
              <a:gd name="connsiteX1" fmla="*/ 5419110 w 11133036"/>
              <a:gd name="connsiteY1" fmla="*/ 0 h 3534369"/>
              <a:gd name="connsiteX2" fmla="*/ 7426223 w 11133036"/>
              <a:gd name="connsiteY2" fmla="*/ 0 h 3534369"/>
              <a:gd name="connsiteX3" fmla="*/ 11133036 w 11133036"/>
              <a:gd name="connsiteY3" fmla="*/ 0 h 3534369"/>
              <a:gd name="connsiteX4" fmla="*/ 11133036 w 11133036"/>
              <a:gd name="connsiteY4" fmla="*/ 3534369 h 3534369"/>
              <a:gd name="connsiteX5" fmla="*/ 7426223 w 11133036"/>
              <a:gd name="connsiteY5" fmla="*/ 3534369 h 3534369"/>
              <a:gd name="connsiteX6" fmla="*/ 5419110 w 11133036"/>
              <a:gd name="connsiteY6" fmla="*/ 3534369 h 3534369"/>
              <a:gd name="connsiteX7" fmla="*/ 2805912 w 11133036"/>
              <a:gd name="connsiteY7" fmla="*/ 3534369 h 3534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3036" h="3534369">
                <a:moveTo>
                  <a:pt x="0" y="0"/>
                </a:moveTo>
                <a:lnTo>
                  <a:pt x="5419110" y="0"/>
                </a:lnTo>
                <a:lnTo>
                  <a:pt x="7426223" y="0"/>
                </a:lnTo>
                <a:lnTo>
                  <a:pt x="11133036" y="0"/>
                </a:lnTo>
                <a:lnTo>
                  <a:pt x="11133036" y="3534369"/>
                </a:lnTo>
                <a:lnTo>
                  <a:pt x="7426223" y="3534369"/>
                </a:lnTo>
                <a:lnTo>
                  <a:pt x="5419110" y="3534369"/>
                </a:lnTo>
                <a:lnTo>
                  <a:pt x="2805912" y="35343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589902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75534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922757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849799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75" y="-3175"/>
            <a:ext cx="8834860" cy="3422864"/>
          </a:xfrm>
          <a:custGeom>
            <a:avLst/>
            <a:gdLst>
              <a:gd name="connsiteX0" fmla="*/ 0 w 8834860"/>
              <a:gd name="connsiteY0" fmla="*/ 0 h 3422864"/>
              <a:gd name="connsiteX1" fmla="*/ 8834860 w 8834860"/>
              <a:gd name="connsiteY1" fmla="*/ 0 h 3422864"/>
              <a:gd name="connsiteX2" fmla="*/ 2622042 w 8834860"/>
              <a:gd name="connsiteY2" fmla="*/ 3422864 h 3422864"/>
              <a:gd name="connsiteX3" fmla="*/ 0 w 8834860"/>
              <a:gd name="connsiteY3" fmla="*/ 2243160 h 34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4860" h="3422864">
                <a:moveTo>
                  <a:pt x="0" y="0"/>
                </a:moveTo>
                <a:lnTo>
                  <a:pt x="8834860" y="0"/>
                </a:lnTo>
                <a:lnTo>
                  <a:pt x="2622042" y="3422864"/>
                </a:lnTo>
                <a:lnTo>
                  <a:pt x="0" y="2243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465436" y="3590689"/>
            <a:ext cx="5726564" cy="2417179"/>
          </a:xfrm>
          <a:custGeom>
            <a:avLst/>
            <a:gdLst>
              <a:gd name="connsiteX0" fmla="*/ 0 w 5726564"/>
              <a:gd name="connsiteY0" fmla="*/ 0 h 2417179"/>
              <a:gd name="connsiteX1" fmla="*/ 5726564 w 5726564"/>
              <a:gd name="connsiteY1" fmla="*/ 0 h 2417179"/>
              <a:gd name="connsiteX2" fmla="*/ 5726564 w 5726564"/>
              <a:gd name="connsiteY2" fmla="*/ 2417179 h 2417179"/>
              <a:gd name="connsiteX3" fmla="*/ 0 w 5726564"/>
              <a:gd name="connsiteY3" fmla="*/ 2417179 h 241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6564" h="2417179">
                <a:moveTo>
                  <a:pt x="0" y="0"/>
                </a:moveTo>
                <a:lnTo>
                  <a:pt x="5726564" y="0"/>
                </a:lnTo>
                <a:lnTo>
                  <a:pt x="5726564" y="2417179"/>
                </a:lnTo>
                <a:lnTo>
                  <a:pt x="0" y="2417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238938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064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128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045286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0680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05269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17600" y="667657"/>
            <a:ext cx="4978400" cy="2772228"/>
          </a:xfrm>
          <a:custGeom>
            <a:avLst/>
            <a:gdLst>
              <a:gd name="connsiteX0" fmla="*/ 0 w 4978400"/>
              <a:gd name="connsiteY0" fmla="*/ 0 h 2772228"/>
              <a:gd name="connsiteX1" fmla="*/ 4978400 w 4978400"/>
              <a:gd name="connsiteY1" fmla="*/ 0 h 2772228"/>
              <a:gd name="connsiteX2" fmla="*/ 4978400 w 4978400"/>
              <a:gd name="connsiteY2" fmla="*/ 2772228 h 2772228"/>
              <a:gd name="connsiteX3" fmla="*/ 0 w 49784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8400" h="2772228">
                <a:moveTo>
                  <a:pt x="0" y="0"/>
                </a:moveTo>
                <a:lnTo>
                  <a:pt x="4978400" y="0"/>
                </a:lnTo>
                <a:lnTo>
                  <a:pt x="49784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32215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5378" y="3524250"/>
            <a:ext cx="10146022" cy="3333750"/>
          </a:xfrm>
          <a:custGeom>
            <a:avLst/>
            <a:gdLst>
              <a:gd name="connsiteX0" fmla="*/ 0 w 10146022"/>
              <a:gd name="connsiteY0" fmla="*/ 0 h 3333750"/>
              <a:gd name="connsiteX1" fmla="*/ 10146022 w 10146022"/>
              <a:gd name="connsiteY1" fmla="*/ 0 h 3333750"/>
              <a:gd name="connsiteX2" fmla="*/ 10146022 w 10146022"/>
              <a:gd name="connsiteY2" fmla="*/ 3333750 h 3333750"/>
              <a:gd name="connsiteX3" fmla="*/ 0 w 10146022"/>
              <a:gd name="connsiteY3" fmla="*/ 333375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6022" h="3333750">
                <a:moveTo>
                  <a:pt x="0" y="0"/>
                </a:moveTo>
                <a:lnTo>
                  <a:pt x="10146022" y="0"/>
                </a:lnTo>
                <a:lnTo>
                  <a:pt x="10146022" y="3333750"/>
                </a:lnTo>
                <a:lnTo>
                  <a:pt x="0" y="3333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733506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914900"/>
            <a:ext cx="12192000" cy="1943100"/>
          </a:xfrm>
          <a:custGeom>
            <a:avLst/>
            <a:gdLst>
              <a:gd name="connsiteX0" fmla="*/ 0 w 12192000"/>
              <a:gd name="connsiteY0" fmla="*/ 0 h 1943100"/>
              <a:gd name="connsiteX1" fmla="*/ 12192000 w 12192000"/>
              <a:gd name="connsiteY1" fmla="*/ 0 h 1943100"/>
              <a:gd name="connsiteX2" fmla="*/ 12192000 w 12192000"/>
              <a:gd name="connsiteY2" fmla="*/ 1943100 h 1943100"/>
              <a:gd name="connsiteX3" fmla="*/ 0 w 121920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43100">
                <a:moveTo>
                  <a:pt x="0" y="0"/>
                </a:moveTo>
                <a:lnTo>
                  <a:pt x="12192000" y="0"/>
                </a:lnTo>
                <a:lnTo>
                  <a:pt x="12192000" y="1943100"/>
                </a:lnTo>
                <a:lnTo>
                  <a:pt x="0" y="1943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0653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782050" y="3619500"/>
            <a:ext cx="3409950" cy="3238500"/>
          </a:xfrm>
          <a:custGeom>
            <a:avLst/>
            <a:gdLst>
              <a:gd name="connsiteX0" fmla="*/ 0 w 3409950"/>
              <a:gd name="connsiteY0" fmla="*/ 0 h 3238500"/>
              <a:gd name="connsiteX1" fmla="*/ 3409950 w 3409950"/>
              <a:gd name="connsiteY1" fmla="*/ 0 h 3238500"/>
              <a:gd name="connsiteX2" fmla="*/ 3409950 w 3409950"/>
              <a:gd name="connsiteY2" fmla="*/ 3238500 h 3238500"/>
              <a:gd name="connsiteX3" fmla="*/ 0 w 3409950"/>
              <a:gd name="connsiteY3" fmla="*/ 3238500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950" h="3238500">
                <a:moveTo>
                  <a:pt x="0" y="0"/>
                </a:moveTo>
                <a:lnTo>
                  <a:pt x="3409950" y="0"/>
                </a:lnTo>
                <a:lnTo>
                  <a:pt x="3409950" y="3238500"/>
                </a:lnTo>
                <a:lnTo>
                  <a:pt x="0" y="3238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521414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352550"/>
            <a:ext cx="12192000" cy="5505450"/>
          </a:xfrm>
          <a:custGeom>
            <a:avLst/>
            <a:gdLst>
              <a:gd name="connsiteX0" fmla="*/ 12192000 w 12192000"/>
              <a:gd name="connsiteY0" fmla="*/ 0 h 5505450"/>
              <a:gd name="connsiteX1" fmla="*/ 12192000 w 12192000"/>
              <a:gd name="connsiteY1" fmla="*/ 5505450 h 5505450"/>
              <a:gd name="connsiteX2" fmla="*/ 0 w 12192000"/>
              <a:gd name="connsiteY2" fmla="*/ 5505450 h 5505450"/>
              <a:gd name="connsiteX3" fmla="*/ 0 w 12192000"/>
              <a:gd name="connsiteY3" fmla="*/ 3105150 h 550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05450">
                <a:moveTo>
                  <a:pt x="12192000" y="0"/>
                </a:moveTo>
                <a:lnTo>
                  <a:pt x="12192000" y="5505450"/>
                </a:lnTo>
                <a:lnTo>
                  <a:pt x="0" y="5505450"/>
                </a:lnTo>
                <a:lnTo>
                  <a:pt x="0" y="31051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470705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933700"/>
            <a:ext cx="4533900" cy="3924300"/>
          </a:xfrm>
          <a:custGeom>
            <a:avLst/>
            <a:gdLst>
              <a:gd name="connsiteX0" fmla="*/ 0 w 4533900"/>
              <a:gd name="connsiteY0" fmla="*/ 0 h 3924300"/>
              <a:gd name="connsiteX1" fmla="*/ 4533900 w 4533900"/>
              <a:gd name="connsiteY1" fmla="*/ 0 h 3924300"/>
              <a:gd name="connsiteX2" fmla="*/ 4533900 w 4533900"/>
              <a:gd name="connsiteY2" fmla="*/ 3924300 h 3924300"/>
              <a:gd name="connsiteX3" fmla="*/ 0 w 4533900"/>
              <a:gd name="connsiteY3" fmla="*/ 3924300 h 392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3924300">
                <a:moveTo>
                  <a:pt x="0" y="0"/>
                </a:moveTo>
                <a:lnTo>
                  <a:pt x="4533900" y="0"/>
                </a:lnTo>
                <a:lnTo>
                  <a:pt x="4533900" y="3924300"/>
                </a:lnTo>
                <a:lnTo>
                  <a:pt x="0" y="3924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111006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5142" y="0"/>
            <a:ext cx="11406384" cy="6274693"/>
          </a:xfrm>
          <a:custGeom>
            <a:avLst/>
            <a:gdLst>
              <a:gd name="connsiteX0" fmla="*/ 2085267 w 11406384"/>
              <a:gd name="connsiteY0" fmla="*/ 0 h 6274693"/>
              <a:gd name="connsiteX1" fmla="*/ 11406384 w 11406384"/>
              <a:gd name="connsiteY1" fmla="*/ 0 h 6274693"/>
              <a:gd name="connsiteX2" fmla="*/ 11406384 w 11406384"/>
              <a:gd name="connsiteY2" fmla="*/ 6274693 h 6274693"/>
              <a:gd name="connsiteX3" fmla="*/ 0 w 11406384"/>
              <a:gd name="connsiteY3" fmla="*/ 2763038 h 6274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06384" h="6274693">
                <a:moveTo>
                  <a:pt x="2085267" y="0"/>
                </a:moveTo>
                <a:lnTo>
                  <a:pt x="11406384" y="0"/>
                </a:lnTo>
                <a:lnTo>
                  <a:pt x="11406384" y="6274693"/>
                </a:lnTo>
                <a:lnTo>
                  <a:pt x="0" y="27630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11906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834210" y="1"/>
            <a:ext cx="3357792" cy="5268912"/>
          </a:xfrm>
          <a:custGeom>
            <a:avLst/>
            <a:gdLst>
              <a:gd name="connsiteX0" fmla="*/ 1517306 w 3357792"/>
              <a:gd name="connsiteY0" fmla="*/ 0 h 5268912"/>
              <a:gd name="connsiteX1" fmla="*/ 3357792 w 3357792"/>
              <a:gd name="connsiteY1" fmla="*/ 0 h 5268912"/>
              <a:gd name="connsiteX2" fmla="*/ 3357792 w 3357792"/>
              <a:gd name="connsiteY2" fmla="*/ 5268912 h 5268912"/>
              <a:gd name="connsiteX3" fmla="*/ 3357291 w 3357792"/>
              <a:gd name="connsiteY3" fmla="*/ 5268912 h 5268912"/>
              <a:gd name="connsiteX4" fmla="*/ 0 w 3357792"/>
              <a:gd name="connsiteY4" fmla="*/ 1429663 h 526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792" h="5268912">
                <a:moveTo>
                  <a:pt x="1517306" y="0"/>
                </a:moveTo>
                <a:lnTo>
                  <a:pt x="3357792" y="0"/>
                </a:lnTo>
                <a:lnTo>
                  <a:pt x="3357792" y="5268912"/>
                </a:lnTo>
                <a:lnTo>
                  <a:pt x="3357291" y="5268912"/>
                </a:lnTo>
                <a:lnTo>
                  <a:pt x="0" y="1429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03724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319728" cy="6858000"/>
          </a:xfrm>
          <a:custGeom>
            <a:avLst/>
            <a:gdLst>
              <a:gd name="connsiteX0" fmla="*/ 0 w 7319728"/>
              <a:gd name="connsiteY0" fmla="*/ 0 h 6858000"/>
              <a:gd name="connsiteX1" fmla="*/ 5166534 w 7319728"/>
              <a:gd name="connsiteY1" fmla="*/ 0 h 6858000"/>
              <a:gd name="connsiteX2" fmla="*/ 7319728 w 7319728"/>
              <a:gd name="connsiteY2" fmla="*/ 1967440 h 6858000"/>
              <a:gd name="connsiteX3" fmla="*/ 6210593 w 7319728"/>
              <a:gd name="connsiteY3" fmla="*/ 6081792 h 6858000"/>
              <a:gd name="connsiteX4" fmla="*/ 5166534 w 7319728"/>
              <a:gd name="connsiteY4" fmla="*/ 6858000 h 6858000"/>
              <a:gd name="connsiteX5" fmla="*/ 0 w 731972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9728" h="6858000">
                <a:moveTo>
                  <a:pt x="0" y="0"/>
                </a:moveTo>
                <a:lnTo>
                  <a:pt x="5166534" y="0"/>
                </a:lnTo>
                <a:lnTo>
                  <a:pt x="7319728" y="1967440"/>
                </a:lnTo>
                <a:lnTo>
                  <a:pt x="6210593" y="6081792"/>
                </a:lnTo>
                <a:lnTo>
                  <a:pt x="51665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653384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39150" y="683337"/>
            <a:ext cx="3752850" cy="6170130"/>
          </a:xfrm>
          <a:custGeom>
            <a:avLst/>
            <a:gdLst>
              <a:gd name="connsiteX0" fmla="*/ 1359658 w 3752850"/>
              <a:gd name="connsiteY0" fmla="*/ 0 h 6170130"/>
              <a:gd name="connsiteX1" fmla="*/ 3752850 w 3752850"/>
              <a:gd name="connsiteY1" fmla="*/ 4168575 h 6170130"/>
              <a:gd name="connsiteX2" fmla="*/ 3752850 w 3752850"/>
              <a:gd name="connsiteY2" fmla="*/ 6170130 h 6170130"/>
              <a:gd name="connsiteX3" fmla="*/ 2197669 w 3752850"/>
              <a:gd name="connsiteY3" fmla="*/ 6170130 h 6170130"/>
              <a:gd name="connsiteX4" fmla="*/ 0 w 3752850"/>
              <a:gd name="connsiteY4" fmla="*/ 2392148 h 617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6170130">
                <a:moveTo>
                  <a:pt x="1359658" y="0"/>
                </a:moveTo>
                <a:lnTo>
                  <a:pt x="3752850" y="4168575"/>
                </a:lnTo>
                <a:lnTo>
                  <a:pt x="3752850" y="6170130"/>
                </a:lnTo>
                <a:lnTo>
                  <a:pt x="2197669" y="6170130"/>
                </a:lnTo>
                <a:lnTo>
                  <a:pt x="0" y="2392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764100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0956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4663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5505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981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4211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456838"/>
            <a:ext cx="11354275" cy="3077416"/>
          </a:xfrm>
          <a:custGeom>
            <a:avLst/>
            <a:gdLst>
              <a:gd name="connsiteX0" fmla="*/ 0 w 11354275"/>
              <a:gd name="connsiteY0" fmla="*/ 0 h 3077416"/>
              <a:gd name="connsiteX1" fmla="*/ 10469211 w 11354275"/>
              <a:gd name="connsiteY1" fmla="*/ 25745 h 3077416"/>
              <a:gd name="connsiteX2" fmla="*/ 11354275 w 11354275"/>
              <a:gd name="connsiteY2" fmla="*/ 1575946 h 3077416"/>
              <a:gd name="connsiteX3" fmla="*/ 10485532 w 11354275"/>
              <a:gd name="connsiteY3" fmla="*/ 3077416 h 3077416"/>
              <a:gd name="connsiteX4" fmla="*/ 0 w 11354275"/>
              <a:gd name="connsiteY4" fmla="*/ 3064850 h 307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4275" h="3077416">
                <a:moveTo>
                  <a:pt x="0" y="0"/>
                </a:moveTo>
                <a:lnTo>
                  <a:pt x="10469211" y="25745"/>
                </a:lnTo>
                <a:lnTo>
                  <a:pt x="11354275" y="1575946"/>
                </a:lnTo>
                <a:lnTo>
                  <a:pt x="10485532" y="3077416"/>
                </a:lnTo>
                <a:lnTo>
                  <a:pt x="0" y="3064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427259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4404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9742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27061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75358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031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9304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51654"/>
            <a:ext cx="10690225" cy="2379601"/>
          </a:xfrm>
          <a:custGeom>
            <a:avLst/>
            <a:gdLst>
              <a:gd name="connsiteX0" fmla="*/ 0 w 10690225"/>
              <a:gd name="connsiteY0" fmla="*/ 0 h 2379601"/>
              <a:gd name="connsiteX1" fmla="*/ 9318625 w 10690225"/>
              <a:gd name="connsiteY1" fmla="*/ 12700 h 2379601"/>
              <a:gd name="connsiteX2" fmla="*/ 10690225 w 10690225"/>
              <a:gd name="connsiteY2" fmla="*/ 2373251 h 2379601"/>
              <a:gd name="connsiteX3" fmla="*/ 0 w 10690225"/>
              <a:gd name="connsiteY3" fmla="*/ 2379601 h 237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225" h="2379601">
                <a:moveTo>
                  <a:pt x="0" y="0"/>
                </a:moveTo>
                <a:lnTo>
                  <a:pt x="9318625" y="12700"/>
                </a:lnTo>
                <a:lnTo>
                  <a:pt x="10690225" y="2373251"/>
                </a:lnTo>
                <a:lnTo>
                  <a:pt x="0" y="2379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458244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72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8848725" y="1533525"/>
            <a:ext cx="2686050" cy="3790950"/>
          </a:xfrm>
          <a:custGeom>
            <a:avLst/>
            <a:gdLst>
              <a:gd name="connsiteX0" fmla="*/ 0 w 2686050"/>
              <a:gd name="connsiteY0" fmla="*/ 0 h 3790950"/>
              <a:gd name="connsiteX1" fmla="*/ 2686050 w 2686050"/>
              <a:gd name="connsiteY1" fmla="*/ 0 h 3790950"/>
              <a:gd name="connsiteX2" fmla="*/ 2686050 w 2686050"/>
              <a:gd name="connsiteY2" fmla="*/ 3790950 h 3790950"/>
              <a:gd name="connsiteX3" fmla="*/ 0 w 2686050"/>
              <a:gd name="connsiteY3" fmla="*/ 379095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3790950">
                <a:moveTo>
                  <a:pt x="0" y="0"/>
                </a:moveTo>
                <a:lnTo>
                  <a:pt x="2686050" y="0"/>
                </a:lnTo>
                <a:lnTo>
                  <a:pt x="2686050" y="3790950"/>
                </a:lnTo>
                <a:lnTo>
                  <a:pt x="0" y="3790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849899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054102"/>
            <a:ext cx="12192000" cy="4803898"/>
          </a:xfrm>
          <a:custGeom>
            <a:avLst/>
            <a:gdLst>
              <a:gd name="connsiteX0" fmla="*/ 12192000 w 12192000"/>
              <a:gd name="connsiteY0" fmla="*/ 0 h 4803898"/>
              <a:gd name="connsiteX1" fmla="*/ 12192000 w 12192000"/>
              <a:gd name="connsiteY1" fmla="*/ 4803898 h 4803898"/>
              <a:gd name="connsiteX2" fmla="*/ 0 w 12192000"/>
              <a:gd name="connsiteY2" fmla="*/ 4803898 h 4803898"/>
              <a:gd name="connsiteX3" fmla="*/ 0 w 12192000"/>
              <a:gd name="connsiteY3" fmla="*/ 1046687 h 4803898"/>
              <a:gd name="connsiteX4" fmla="*/ 4112613 w 12192000"/>
              <a:gd name="connsiteY4" fmla="*/ 2088437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12192000" y="0"/>
                </a:moveTo>
                <a:lnTo>
                  <a:pt x="12192000" y="4803898"/>
                </a:lnTo>
                <a:lnTo>
                  <a:pt x="0" y="4803898"/>
                </a:lnTo>
                <a:lnTo>
                  <a:pt x="0" y="1046687"/>
                </a:lnTo>
                <a:lnTo>
                  <a:pt x="4112613" y="20884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99137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03898"/>
          </a:xfrm>
          <a:custGeom>
            <a:avLst/>
            <a:gdLst>
              <a:gd name="connsiteX0" fmla="*/ 0 w 12192000"/>
              <a:gd name="connsiteY0" fmla="*/ 0 h 4803898"/>
              <a:gd name="connsiteX1" fmla="*/ 12192000 w 12192000"/>
              <a:gd name="connsiteY1" fmla="*/ 0 h 4803898"/>
              <a:gd name="connsiteX2" fmla="*/ 12192000 w 12192000"/>
              <a:gd name="connsiteY2" fmla="*/ 3757211 h 4803898"/>
              <a:gd name="connsiteX3" fmla="*/ 8079388 w 12192000"/>
              <a:gd name="connsiteY3" fmla="*/ 2715461 h 4803898"/>
              <a:gd name="connsiteX4" fmla="*/ 0 w 12192000"/>
              <a:gd name="connsiteY4" fmla="*/ 4803898 h 480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03898">
                <a:moveTo>
                  <a:pt x="0" y="0"/>
                </a:moveTo>
                <a:lnTo>
                  <a:pt x="12192000" y="0"/>
                </a:lnTo>
                <a:lnTo>
                  <a:pt x="12192000" y="3757211"/>
                </a:lnTo>
                <a:lnTo>
                  <a:pt x="8079388" y="2715461"/>
                </a:lnTo>
                <a:lnTo>
                  <a:pt x="0" y="48038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937894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8610600" y="1601146"/>
            <a:ext cx="2097885" cy="3670300"/>
          </a:xfrm>
        </p:spPr>
      </p:sp>
    </p:spTree>
    <p:extLst>
      <p:ext uri="{BB962C8B-B14F-4D97-AF65-F5344CB8AC3E}">
        <p14:creationId xmlns:p14="http://schemas.microsoft.com/office/powerpoint/2010/main" val="85528137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86300" y="1571625"/>
            <a:ext cx="2085975" cy="36766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3520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435600" y="1955800"/>
            <a:ext cx="3987800" cy="5346700"/>
          </a:xfr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089369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14703" y="1990204"/>
            <a:ext cx="4230401" cy="2698763"/>
          </a:xfrm>
          <a:custGeom>
            <a:avLst/>
            <a:gdLst>
              <a:gd name="connsiteX0" fmla="*/ 0 w 4230401"/>
              <a:gd name="connsiteY0" fmla="*/ 0 h 2698763"/>
              <a:gd name="connsiteX1" fmla="*/ 4230401 w 4230401"/>
              <a:gd name="connsiteY1" fmla="*/ 0 h 2698763"/>
              <a:gd name="connsiteX2" fmla="*/ 4230401 w 4230401"/>
              <a:gd name="connsiteY2" fmla="*/ 2698763 h 2698763"/>
              <a:gd name="connsiteX3" fmla="*/ 0 w 4230401"/>
              <a:gd name="connsiteY3" fmla="*/ 2698763 h 26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0401" h="2698763">
                <a:moveTo>
                  <a:pt x="0" y="0"/>
                </a:moveTo>
                <a:lnTo>
                  <a:pt x="4230401" y="0"/>
                </a:lnTo>
                <a:lnTo>
                  <a:pt x="4230401" y="2698763"/>
                </a:lnTo>
                <a:lnTo>
                  <a:pt x="0" y="26987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987358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752177" y="2065335"/>
            <a:ext cx="2231763" cy="2678116"/>
          </a:xfrm>
          <a:prstGeom prst="round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6091912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948642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53150" y="0"/>
            <a:ext cx="6038850" cy="6858000"/>
          </a:xfrm>
          <a:custGeom>
            <a:avLst/>
            <a:gdLst>
              <a:gd name="connsiteX0" fmla="*/ 0 w 6038850"/>
              <a:gd name="connsiteY0" fmla="*/ 0 h 6858000"/>
              <a:gd name="connsiteX1" fmla="*/ 6038850 w 6038850"/>
              <a:gd name="connsiteY1" fmla="*/ 0 h 6858000"/>
              <a:gd name="connsiteX2" fmla="*/ 6038850 w 6038850"/>
              <a:gd name="connsiteY2" fmla="*/ 6858000 h 6858000"/>
              <a:gd name="connsiteX3" fmla="*/ 0 w 6038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6858000">
                <a:moveTo>
                  <a:pt x="0" y="0"/>
                </a:moveTo>
                <a:lnTo>
                  <a:pt x="6038850" y="0"/>
                </a:lnTo>
                <a:lnTo>
                  <a:pt x="60388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77333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866744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298577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25257" cy="6858000"/>
          </a:xfrm>
          <a:custGeom>
            <a:avLst/>
            <a:gdLst>
              <a:gd name="connsiteX0" fmla="*/ 0 w 4325257"/>
              <a:gd name="connsiteY0" fmla="*/ 0 h 6858000"/>
              <a:gd name="connsiteX1" fmla="*/ 4325257 w 4325257"/>
              <a:gd name="connsiteY1" fmla="*/ 0 h 6858000"/>
              <a:gd name="connsiteX2" fmla="*/ 4325257 w 4325257"/>
              <a:gd name="connsiteY2" fmla="*/ 6858000 h 6858000"/>
              <a:gd name="connsiteX3" fmla="*/ 0 w 4325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5257" h="6858000">
                <a:moveTo>
                  <a:pt x="0" y="0"/>
                </a:moveTo>
                <a:lnTo>
                  <a:pt x="4325257" y="0"/>
                </a:lnTo>
                <a:lnTo>
                  <a:pt x="4325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296148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8963" y="1603374"/>
            <a:ext cx="11133036" cy="3534369"/>
          </a:xfrm>
          <a:custGeom>
            <a:avLst/>
            <a:gdLst>
              <a:gd name="connsiteX0" fmla="*/ 0 w 11133036"/>
              <a:gd name="connsiteY0" fmla="*/ 0 h 3534369"/>
              <a:gd name="connsiteX1" fmla="*/ 5419110 w 11133036"/>
              <a:gd name="connsiteY1" fmla="*/ 0 h 3534369"/>
              <a:gd name="connsiteX2" fmla="*/ 7426223 w 11133036"/>
              <a:gd name="connsiteY2" fmla="*/ 0 h 3534369"/>
              <a:gd name="connsiteX3" fmla="*/ 11133036 w 11133036"/>
              <a:gd name="connsiteY3" fmla="*/ 0 h 3534369"/>
              <a:gd name="connsiteX4" fmla="*/ 11133036 w 11133036"/>
              <a:gd name="connsiteY4" fmla="*/ 3534369 h 3534369"/>
              <a:gd name="connsiteX5" fmla="*/ 7426223 w 11133036"/>
              <a:gd name="connsiteY5" fmla="*/ 3534369 h 3534369"/>
              <a:gd name="connsiteX6" fmla="*/ 5419110 w 11133036"/>
              <a:gd name="connsiteY6" fmla="*/ 3534369 h 3534369"/>
              <a:gd name="connsiteX7" fmla="*/ 2805912 w 11133036"/>
              <a:gd name="connsiteY7" fmla="*/ 3534369 h 3534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3036" h="3534369">
                <a:moveTo>
                  <a:pt x="0" y="0"/>
                </a:moveTo>
                <a:lnTo>
                  <a:pt x="5419110" y="0"/>
                </a:lnTo>
                <a:lnTo>
                  <a:pt x="7426223" y="0"/>
                </a:lnTo>
                <a:lnTo>
                  <a:pt x="11133036" y="0"/>
                </a:lnTo>
                <a:lnTo>
                  <a:pt x="11133036" y="3534369"/>
                </a:lnTo>
                <a:lnTo>
                  <a:pt x="7426223" y="3534369"/>
                </a:lnTo>
                <a:lnTo>
                  <a:pt x="5419110" y="3534369"/>
                </a:lnTo>
                <a:lnTo>
                  <a:pt x="2805912" y="35343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158781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75534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380746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1"/>
            <a:ext cx="6119639" cy="4905723"/>
          </a:xfrm>
          <a:custGeom>
            <a:avLst/>
            <a:gdLst>
              <a:gd name="connsiteX0" fmla="*/ 4229935 w 6119639"/>
              <a:gd name="connsiteY0" fmla="*/ 0 h 4905723"/>
              <a:gd name="connsiteX1" fmla="*/ 6119639 w 6119639"/>
              <a:gd name="connsiteY1" fmla="*/ 0 h 4905723"/>
              <a:gd name="connsiteX2" fmla="*/ 6119639 w 6119639"/>
              <a:gd name="connsiteY2" fmla="*/ 3804438 h 4905723"/>
              <a:gd name="connsiteX3" fmla="*/ 4229935 w 6119639"/>
              <a:gd name="connsiteY3" fmla="*/ 4905723 h 4905723"/>
              <a:gd name="connsiteX4" fmla="*/ 0 w 6119639"/>
              <a:gd name="connsiteY4" fmla="*/ 2440347 h 490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9639" h="4905723">
                <a:moveTo>
                  <a:pt x="4229935" y="0"/>
                </a:moveTo>
                <a:lnTo>
                  <a:pt x="6119639" y="0"/>
                </a:lnTo>
                <a:lnTo>
                  <a:pt x="6119639" y="3804438"/>
                </a:lnTo>
                <a:lnTo>
                  <a:pt x="4229935" y="4905723"/>
                </a:lnTo>
                <a:lnTo>
                  <a:pt x="0" y="2440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454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75" y="-3175"/>
            <a:ext cx="8834860" cy="3422864"/>
          </a:xfrm>
          <a:custGeom>
            <a:avLst/>
            <a:gdLst>
              <a:gd name="connsiteX0" fmla="*/ 0 w 8834860"/>
              <a:gd name="connsiteY0" fmla="*/ 0 h 3422864"/>
              <a:gd name="connsiteX1" fmla="*/ 8834860 w 8834860"/>
              <a:gd name="connsiteY1" fmla="*/ 0 h 3422864"/>
              <a:gd name="connsiteX2" fmla="*/ 2622042 w 8834860"/>
              <a:gd name="connsiteY2" fmla="*/ 3422864 h 3422864"/>
              <a:gd name="connsiteX3" fmla="*/ 0 w 8834860"/>
              <a:gd name="connsiteY3" fmla="*/ 2243160 h 342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4860" h="3422864">
                <a:moveTo>
                  <a:pt x="0" y="0"/>
                </a:moveTo>
                <a:lnTo>
                  <a:pt x="8834860" y="0"/>
                </a:lnTo>
                <a:lnTo>
                  <a:pt x="2622042" y="3422864"/>
                </a:lnTo>
                <a:lnTo>
                  <a:pt x="0" y="2243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465436" y="3590689"/>
            <a:ext cx="5726564" cy="2417179"/>
          </a:xfrm>
          <a:custGeom>
            <a:avLst/>
            <a:gdLst>
              <a:gd name="connsiteX0" fmla="*/ 0 w 5726564"/>
              <a:gd name="connsiteY0" fmla="*/ 0 h 2417179"/>
              <a:gd name="connsiteX1" fmla="*/ 5726564 w 5726564"/>
              <a:gd name="connsiteY1" fmla="*/ 0 h 2417179"/>
              <a:gd name="connsiteX2" fmla="*/ 5726564 w 5726564"/>
              <a:gd name="connsiteY2" fmla="*/ 2417179 h 2417179"/>
              <a:gd name="connsiteX3" fmla="*/ 0 w 5726564"/>
              <a:gd name="connsiteY3" fmla="*/ 2417179 h 241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6564" h="2417179">
                <a:moveTo>
                  <a:pt x="0" y="0"/>
                </a:moveTo>
                <a:lnTo>
                  <a:pt x="5726564" y="0"/>
                </a:lnTo>
                <a:lnTo>
                  <a:pt x="5726564" y="2417179"/>
                </a:lnTo>
                <a:lnTo>
                  <a:pt x="0" y="2417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840641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064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128000" y="3396345"/>
            <a:ext cx="4064000" cy="2307772"/>
          </a:xfrm>
          <a:custGeom>
            <a:avLst/>
            <a:gdLst>
              <a:gd name="connsiteX0" fmla="*/ 0 w 4064000"/>
              <a:gd name="connsiteY0" fmla="*/ 0 h 2307772"/>
              <a:gd name="connsiteX1" fmla="*/ 4064000 w 4064000"/>
              <a:gd name="connsiteY1" fmla="*/ 0 h 2307772"/>
              <a:gd name="connsiteX2" fmla="*/ 4064000 w 4064000"/>
              <a:gd name="connsiteY2" fmla="*/ 2307772 h 2307772"/>
              <a:gd name="connsiteX3" fmla="*/ 0 w 4064000"/>
              <a:gd name="connsiteY3" fmla="*/ 2307772 h 230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2307772">
                <a:moveTo>
                  <a:pt x="0" y="0"/>
                </a:moveTo>
                <a:lnTo>
                  <a:pt x="4064000" y="0"/>
                </a:lnTo>
                <a:lnTo>
                  <a:pt x="4064000" y="2307772"/>
                </a:lnTo>
                <a:lnTo>
                  <a:pt x="0" y="2307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306372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06800" y="1886857"/>
            <a:ext cx="3606800" cy="2772228"/>
          </a:xfrm>
          <a:custGeom>
            <a:avLst/>
            <a:gdLst>
              <a:gd name="connsiteX0" fmla="*/ 0 w 3606800"/>
              <a:gd name="connsiteY0" fmla="*/ 0 h 2772228"/>
              <a:gd name="connsiteX1" fmla="*/ 3606800 w 3606800"/>
              <a:gd name="connsiteY1" fmla="*/ 0 h 2772228"/>
              <a:gd name="connsiteX2" fmla="*/ 3606800 w 3606800"/>
              <a:gd name="connsiteY2" fmla="*/ 2772228 h 2772228"/>
              <a:gd name="connsiteX3" fmla="*/ 0 w 36068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800" h="2772228">
                <a:moveTo>
                  <a:pt x="0" y="0"/>
                </a:moveTo>
                <a:lnTo>
                  <a:pt x="3606800" y="0"/>
                </a:lnTo>
                <a:lnTo>
                  <a:pt x="36068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89779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17600" y="667657"/>
            <a:ext cx="4978400" cy="2772228"/>
          </a:xfrm>
          <a:custGeom>
            <a:avLst/>
            <a:gdLst>
              <a:gd name="connsiteX0" fmla="*/ 0 w 4978400"/>
              <a:gd name="connsiteY0" fmla="*/ 0 h 2772228"/>
              <a:gd name="connsiteX1" fmla="*/ 4978400 w 4978400"/>
              <a:gd name="connsiteY1" fmla="*/ 0 h 2772228"/>
              <a:gd name="connsiteX2" fmla="*/ 4978400 w 4978400"/>
              <a:gd name="connsiteY2" fmla="*/ 2772228 h 2772228"/>
              <a:gd name="connsiteX3" fmla="*/ 0 w 49784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8400" h="2772228">
                <a:moveTo>
                  <a:pt x="0" y="0"/>
                </a:moveTo>
                <a:lnTo>
                  <a:pt x="4978400" y="0"/>
                </a:lnTo>
                <a:lnTo>
                  <a:pt x="49784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618151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5378" y="3524250"/>
            <a:ext cx="10146022" cy="3333750"/>
          </a:xfrm>
          <a:custGeom>
            <a:avLst/>
            <a:gdLst>
              <a:gd name="connsiteX0" fmla="*/ 0 w 10146022"/>
              <a:gd name="connsiteY0" fmla="*/ 0 h 3333750"/>
              <a:gd name="connsiteX1" fmla="*/ 10146022 w 10146022"/>
              <a:gd name="connsiteY1" fmla="*/ 0 h 3333750"/>
              <a:gd name="connsiteX2" fmla="*/ 10146022 w 10146022"/>
              <a:gd name="connsiteY2" fmla="*/ 3333750 h 3333750"/>
              <a:gd name="connsiteX3" fmla="*/ 0 w 10146022"/>
              <a:gd name="connsiteY3" fmla="*/ 333375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6022" h="3333750">
                <a:moveTo>
                  <a:pt x="0" y="0"/>
                </a:moveTo>
                <a:lnTo>
                  <a:pt x="10146022" y="0"/>
                </a:lnTo>
                <a:lnTo>
                  <a:pt x="10146022" y="3333750"/>
                </a:lnTo>
                <a:lnTo>
                  <a:pt x="0" y="3333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954772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914900"/>
            <a:ext cx="12192000" cy="1943100"/>
          </a:xfrm>
          <a:custGeom>
            <a:avLst/>
            <a:gdLst>
              <a:gd name="connsiteX0" fmla="*/ 0 w 12192000"/>
              <a:gd name="connsiteY0" fmla="*/ 0 h 1943100"/>
              <a:gd name="connsiteX1" fmla="*/ 12192000 w 12192000"/>
              <a:gd name="connsiteY1" fmla="*/ 0 h 1943100"/>
              <a:gd name="connsiteX2" fmla="*/ 12192000 w 12192000"/>
              <a:gd name="connsiteY2" fmla="*/ 1943100 h 1943100"/>
              <a:gd name="connsiteX3" fmla="*/ 0 w 121920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43100">
                <a:moveTo>
                  <a:pt x="0" y="0"/>
                </a:moveTo>
                <a:lnTo>
                  <a:pt x="12192000" y="0"/>
                </a:lnTo>
                <a:lnTo>
                  <a:pt x="12192000" y="1943100"/>
                </a:lnTo>
                <a:lnTo>
                  <a:pt x="0" y="1943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803830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782050" y="3619500"/>
            <a:ext cx="3409950" cy="3238500"/>
          </a:xfrm>
          <a:custGeom>
            <a:avLst/>
            <a:gdLst>
              <a:gd name="connsiteX0" fmla="*/ 0 w 3409950"/>
              <a:gd name="connsiteY0" fmla="*/ 0 h 3238500"/>
              <a:gd name="connsiteX1" fmla="*/ 3409950 w 3409950"/>
              <a:gd name="connsiteY1" fmla="*/ 0 h 3238500"/>
              <a:gd name="connsiteX2" fmla="*/ 3409950 w 3409950"/>
              <a:gd name="connsiteY2" fmla="*/ 3238500 h 3238500"/>
              <a:gd name="connsiteX3" fmla="*/ 0 w 3409950"/>
              <a:gd name="connsiteY3" fmla="*/ 3238500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950" h="3238500">
                <a:moveTo>
                  <a:pt x="0" y="0"/>
                </a:moveTo>
                <a:lnTo>
                  <a:pt x="3409950" y="0"/>
                </a:lnTo>
                <a:lnTo>
                  <a:pt x="3409950" y="3238500"/>
                </a:lnTo>
                <a:lnTo>
                  <a:pt x="0" y="3238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48849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352550"/>
            <a:ext cx="12192000" cy="5505450"/>
          </a:xfrm>
          <a:custGeom>
            <a:avLst/>
            <a:gdLst>
              <a:gd name="connsiteX0" fmla="*/ 12192000 w 12192000"/>
              <a:gd name="connsiteY0" fmla="*/ 0 h 5505450"/>
              <a:gd name="connsiteX1" fmla="*/ 12192000 w 12192000"/>
              <a:gd name="connsiteY1" fmla="*/ 5505450 h 5505450"/>
              <a:gd name="connsiteX2" fmla="*/ 0 w 12192000"/>
              <a:gd name="connsiteY2" fmla="*/ 5505450 h 5505450"/>
              <a:gd name="connsiteX3" fmla="*/ 0 w 12192000"/>
              <a:gd name="connsiteY3" fmla="*/ 3105150 h 550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05450">
                <a:moveTo>
                  <a:pt x="12192000" y="0"/>
                </a:moveTo>
                <a:lnTo>
                  <a:pt x="12192000" y="5505450"/>
                </a:lnTo>
                <a:lnTo>
                  <a:pt x="0" y="5505450"/>
                </a:lnTo>
                <a:lnTo>
                  <a:pt x="0" y="31051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68127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2933700"/>
            <a:ext cx="4533900" cy="3924300"/>
          </a:xfrm>
          <a:custGeom>
            <a:avLst/>
            <a:gdLst>
              <a:gd name="connsiteX0" fmla="*/ 0 w 4533900"/>
              <a:gd name="connsiteY0" fmla="*/ 0 h 3924300"/>
              <a:gd name="connsiteX1" fmla="*/ 4533900 w 4533900"/>
              <a:gd name="connsiteY1" fmla="*/ 0 h 3924300"/>
              <a:gd name="connsiteX2" fmla="*/ 4533900 w 4533900"/>
              <a:gd name="connsiteY2" fmla="*/ 3924300 h 3924300"/>
              <a:gd name="connsiteX3" fmla="*/ 0 w 4533900"/>
              <a:gd name="connsiteY3" fmla="*/ 3924300 h 392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3924300">
                <a:moveTo>
                  <a:pt x="0" y="0"/>
                </a:moveTo>
                <a:lnTo>
                  <a:pt x="4533900" y="0"/>
                </a:lnTo>
                <a:lnTo>
                  <a:pt x="4533900" y="3924300"/>
                </a:lnTo>
                <a:lnTo>
                  <a:pt x="0" y="3924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543921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5142" y="0"/>
            <a:ext cx="11406384" cy="6274693"/>
          </a:xfrm>
          <a:custGeom>
            <a:avLst/>
            <a:gdLst>
              <a:gd name="connsiteX0" fmla="*/ 2085267 w 11406384"/>
              <a:gd name="connsiteY0" fmla="*/ 0 h 6274693"/>
              <a:gd name="connsiteX1" fmla="*/ 11406384 w 11406384"/>
              <a:gd name="connsiteY1" fmla="*/ 0 h 6274693"/>
              <a:gd name="connsiteX2" fmla="*/ 11406384 w 11406384"/>
              <a:gd name="connsiteY2" fmla="*/ 6274693 h 6274693"/>
              <a:gd name="connsiteX3" fmla="*/ 0 w 11406384"/>
              <a:gd name="connsiteY3" fmla="*/ 2763038 h 6274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06384" h="6274693">
                <a:moveTo>
                  <a:pt x="2085267" y="0"/>
                </a:moveTo>
                <a:lnTo>
                  <a:pt x="11406384" y="0"/>
                </a:lnTo>
                <a:lnTo>
                  <a:pt x="11406384" y="6274693"/>
                </a:lnTo>
                <a:lnTo>
                  <a:pt x="0" y="27630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85909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834210" y="1"/>
            <a:ext cx="3357792" cy="5268912"/>
          </a:xfrm>
          <a:custGeom>
            <a:avLst/>
            <a:gdLst>
              <a:gd name="connsiteX0" fmla="*/ 1517306 w 3357792"/>
              <a:gd name="connsiteY0" fmla="*/ 0 h 5268912"/>
              <a:gd name="connsiteX1" fmla="*/ 3357792 w 3357792"/>
              <a:gd name="connsiteY1" fmla="*/ 0 h 5268912"/>
              <a:gd name="connsiteX2" fmla="*/ 3357792 w 3357792"/>
              <a:gd name="connsiteY2" fmla="*/ 5268912 h 5268912"/>
              <a:gd name="connsiteX3" fmla="*/ 3357291 w 3357792"/>
              <a:gd name="connsiteY3" fmla="*/ 5268912 h 5268912"/>
              <a:gd name="connsiteX4" fmla="*/ 0 w 3357792"/>
              <a:gd name="connsiteY4" fmla="*/ 1429663 h 526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792" h="5268912">
                <a:moveTo>
                  <a:pt x="1517306" y="0"/>
                </a:moveTo>
                <a:lnTo>
                  <a:pt x="3357792" y="0"/>
                </a:lnTo>
                <a:lnTo>
                  <a:pt x="3357792" y="5268912"/>
                </a:lnTo>
                <a:lnTo>
                  <a:pt x="3357291" y="5268912"/>
                </a:lnTo>
                <a:lnTo>
                  <a:pt x="0" y="1429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684524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319728" cy="6858000"/>
          </a:xfrm>
          <a:custGeom>
            <a:avLst/>
            <a:gdLst>
              <a:gd name="connsiteX0" fmla="*/ 0 w 7319728"/>
              <a:gd name="connsiteY0" fmla="*/ 0 h 6858000"/>
              <a:gd name="connsiteX1" fmla="*/ 5166534 w 7319728"/>
              <a:gd name="connsiteY1" fmla="*/ 0 h 6858000"/>
              <a:gd name="connsiteX2" fmla="*/ 7319728 w 7319728"/>
              <a:gd name="connsiteY2" fmla="*/ 1967440 h 6858000"/>
              <a:gd name="connsiteX3" fmla="*/ 6210593 w 7319728"/>
              <a:gd name="connsiteY3" fmla="*/ 6081792 h 6858000"/>
              <a:gd name="connsiteX4" fmla="*/ 5166534 w 7319728"/>
              <a:gd name="connsiteY4" fmla="*/ 6858000 h 6858000"/>
              <a:gd name="connsiteX5" fmla="*/ 0 w 731972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9728" h="6858000">
                <a:moveTo>
                  <a:pt x="0" y="0"/>
                </a:moveTo>
                <a:lnTo>
                  <a:pt x="5166534" y="0"/>
                </a:lnTo>
                <a:lnTo>
                  <a:pt x="7319728" y="1967440"/>
                </a:lnTo>
                <a:lnTo>
                  <a:pt x="6210593" y="6081792"/>
                </a:lnTo>
                <a:lnTo>
                  <a:pt x="51665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80981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39150" y="683337"/>
            <a:ext cx="3752850" cy="6170130"/>
          </a:xfrm>
          <a:custGeom>
            <a:avLst/>
            <a:gdLst>
              <a:gd name="connsiteX0" fmla="*/ 1359658 w 3752850"/>
              <a:gd name="connsiteY0" fmla="*/ 0 h 6170130"/>
              <a:gd name="connsiteX1" fmla="*/ 3752850 w 3752850"/>
              <a:gd name="connsiteY1" fmla="*/ 4168575 h 6170130"/>
              <a:gd name="connsiteX2" fmla="*/ 3752850 w 3752850"/>
              <a:gd name="connsiteY2" fmla="*/ 6170130 h 6170130"/>
              <a:gd name="connsiteX3" fmla="*/ 2197669 w 3752850"/>
              <a:gd name="connsiteY3" fmla="*/ 6170130 h 6170130"/>
              <a:gd name="connsiteX4" fmla="*/ 0 w 3752850"/>
              <a:gd name="connsiteY4" fmla="*/ 2392148 h 617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6170130">
                <a:moveTo>
                  <a:pt x="1359658" y="0"/>
                </a:moveTo>
                <a:lnTo>
                  <a:pt x="3752850" y="4168575"/>
                </a:lnTo>
                <a:lnTo>
                  <a:pt x="3752850" y="6170130"/>
                </a:lnTo>
                <a:lnTo>
                  <a:pt x="2197669" y="6170130"/>
                </a:lnTo>
                <a:lnTo>
                  <a:pt x="0" y="2392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91816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7585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7714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8874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97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82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16.xml"/><Relationship Id="rId42" Type="http://schemas.openxmlformats.org/officeDocument/2006/relationships/theme" Target="../theme/theme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slideLayout" Target="../slideLayouts/slideLayout115.xml"/><Relationship Id="rId38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slideLayout" Target="../slideLayouts/slideLayout111.xml"/><Relationship Id="rId41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19.xml"/><Relationship Id="rId40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36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35" Type="http://schemas.openxmlformats.org/officeDocument/2006/relationships/slideLayout" Target="../slideLayouts/slideLayout1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26" Type="http://schemas.openxmlformats.org/officeDocument/2006/relationships/slideLayout" Target="../slideLayouts/slideLayout149.xml"/><Relationship Id="rId39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34" Type="http://schemas.openxmlformats.org/officeDocument/2006/relationships/slideLayout" Target="../slideLayouts/slideLayout157.xml"/><Relationship Id="rId42" Type="http://schemas.openxmlformats.org/officeDocument/2006/relationships/theme" Target="../theme/theme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5" Type="http://schemas.openxmlformats.org/officeDocument/2006/relationships/slideLayout" Target="../slideLayouts/slideLayout148.xml"/><Relationship Id="rId33" Type="http://schemas.openxmlformats.org/officeDocument/2006/relationships/slideLayout" Target="../slideLayouts/slideLayout156.xml"/><Relationship Id="rId38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29" Type="http://schemas.openxmlformats.org/officeDocument/2006/relationships/slideLayout" Target="../slideLayouts/slideLayout152.xml"/><Relationship Id="rId41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slideLayout" Target="../slideLayouts/slideLayout147.xml"/><Relationship Id="rId32" Type="http://schemas.openxmlformats.org/officeDocument/2006/relationships/slideLayout" Target="../slideLayouts/slideLayout155.xml"/><Relationship Id="rId37" Type="http://schemas.openxmlformats.org/officeDocument/2006/relationships/slideLayout" Target="../slideLayouts/slideLayout160.xml"/><Relationship Id="rId40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slideLayout" Target="../slideLayouts/slideLayout146.xml"/><Relationship Id="rId28" Type="http://schemas.openxmlformats.org/officeDocument/2006/relationships/slideLayout" Target="../slideLayouts/slideLayout151.xml"/><Relationship Id="rId36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31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Relationship Id="rId27" Type="http://schemas.openxmlformats.org/officeDocument/2006/relationships/slideLayout" Target="../slideLayouts/slideLayout150.xml"/><Relationship Id="rId30" Type="http://schemas.openxmlformats.org/officeDocument/2006/relationships/slideLayout" Target="../slideLayouts/slideLayout153.xml"/><Relationship Id="rId35" Type="http://schemas.openxmlformats.org/officeDocument/2006/relationships/slideLayout" Target="../slideLayouts/slideLayout1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26" Type="http://schemas.openxmlformats.org/officeDocument/2006/relationships/slideLayout" Target="../slideLayouts/slideLayout190.xml"/><Relationship Id="rId39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67.xml"/><Relationship Id="rId21" Type="http://schemas.openxmlformats.org/officeDocument/2006/relationships/slideLayout" Target="../slideLayouts/slideLayout185.xml"/><Relationship Id="rId34" Type="http://schemas.openxmlformats.org/officeDocument/2006/relationships/slideLayout" Target="../slideLayouts/slideLayout198.xml"/><Relationship Id="rId42" Type="http://schemas.openxmlformats.org/officeDocument/2006/relationships/theme" Target="../theme/theme5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25" Type="http://schemas.openxmlformats.org/officeDocument/2006/relationships/slideLayout" Target="../slideLayouts/slideLayout189.xml"/><Relationship Id="rId33" Type="http://schemas.openxmlformats.org/officeDocument/2006/relationships/slideLayout" Target="../slideLayouts/slideLayout197.xml"/><Relationship Id="rId38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20" Type="http://schemas.openxmlformats.org/officeDocument/2006/relationships/slideLayout" Target="../slideLayouts/slideLayout184.xml"/><Relationship Id="rId29" Type="http://schemas.openxmlformats.org/officeDocument/2006/relationships/slideLayout" Target="../slideLayouts/slideLayout193.xml"/><Relationship Id="rId41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24" Type="http://schemas.openxmlformats.org/officeDocument/2006/relationships/slideLayout" Target="../slideLayouts/slideLayout188.xml"/><Relationship Id="rId32" Type="http://schemas.openxmlformats.org/officeDocument/2006/relationships/slideLayout" Target="../slideLayouts/slideLayout196.xml"/><Relationship Id="rId37" Type="http://schemas.openxmlformats.org/officeDocument/2006/relationships/slideLayout" Target="../slideLayouts/slideLayout201.xml"/><Relationship Id="rId40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23" Type="http://schemas.openxmlformats.org/officeDocument/2006/relationships/slideLayout" Target="../slideLayouts/slideLayout187.xml"/><Relationship Id="rId28" Type="http://schemas.openxmlformats.org/officeDocument/2006/relationships/slideLayout" Target="../slideLayouts/slideLayout192.xml"/><Relationship Id="rId36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83.xml"/><Relationship Id="rId31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91.xml"/><Relationship Id="rId30" Type="http://schemas.openxmlformats.org/officeDocument/2006/relationships/slideLayout" Target="../slideLayouts/slideLayout194.xml"/><Relationship Id="rId35" Type="http://schemas.openxmlformats.org/officeDocument/2006/relationships/slideLayout" Target="../slideLayouts/slideLayout1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6400-F2B8-4F2D-B7EF-413710C9F195}" type="datetimeFigureOut">
              <a:rPr lang="id-ID" smtClean="0"/>
              <a:t>02/10/2020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D88B-02B3-44C2-9A34-2D642C3864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705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89" r:id="rId9"/>
    <p:sldLayoutId id="2147483688" r:id="rId10"/>
    <p:sldLayoutId id="2147483686" r:id="rId11"/>
    <p:sldLayoutId id="2147483685" r:id="rId12"/>
    <p:sldLayoutId id="2147483684" r:id="rId13"/>
    <p:sldLayoutId id="2147483683" r:id="rId14"/>
    <p:sldLayoutId id="2147483682" r:id="rId15"/>
    <p:sldLayoutId id="2147483681" r:id="rId16"/>
    <p:sldLayoutId id="2147483680" r:id="rId17"/>
    <p:sldLayoutId id="2147483678" r:id="rId18"/>
    <p:sldLayoutId id="2147483679" r:id="rId19"/>
    <p:sldLayoutId id="2147483676" r:id="rId20"/>
    <p:sldLayoutId id="2147483677" r:id="rId21"/>
    <p:sldLayoutId id="2147483675" r:id="rId22"/>
    <p:sldLayoutId id="2147483674" r:id="rId23"/>
    <p:sldLayoutId id="2147483687" r:id="rId24"/>
    <p:sldLayoutId id="2147483673" r:id="rId25"/>
    <p:sldLayoutId id="2147483672" r:id="rId26"/>
    <p:sldLayoutId id="2147483671" r:id="rId27"/>
    <p:sldLayoutId id="2147483670" r:id="rId28"/>
    <p:sldLayoutId id="2147483669" r:id="rId29"/>
    <p:sldLayoutId id="2147483668" r:id="rId30"/>
    <p:sldLayoutId id="2147483667" r:id="rId31"/>
    <p:sldLayoutId id="2147483666" r:id="rId32"/>
    <p:sldLayoutId id="2147483665" r:id="rId33"/>
    <p:sldLayoutId id="2147483664" r:id="rId34"/>
    <p:sldLayoutId id="2147483663" r:id="rId35"/>
    <p:sldLayoutId id="2147483662" r:id="rId36"/>
    <p:sldLayoutId id="2147483661" r:id="rId37"/>
    <p:sldLayoutId id="2147483656" r:id="rId38"/>
    <p:sldLayoutId id="2147483657" r:id="rId39"/>
    <p:sldLayoutId id="2147483658" r:id="rId40"/>
    <p:sldLayoutId id="2147483659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8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  <p:sldLayoutId id="2147483731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9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3" r:id="rId31"/>
    <p:sldLayoutId id="2147483764" r:id="rId32"/>
    <p:sldLayoutId id="2147483765" r:id="rId33"/>
    <p:sldLayoutId id="2147483766" r:id="rId34"/>
    <p:sldLayoutId id="2147483767" r:id="rId35"/>
    <p:sldLayoutId id="2147483768" r:id="rId36"/>
    <p:sldLayoutId id="2147483769" r:id="rId37"/>
    <p:sldLayoutId id="2147483770" r:id="rId38"/>
    <p:sldLayoutId id="2147483771" r:id="rId39"/>
    <p:sldLayoutId id="2147483772" r:id="rId40"/>
    <p:sldLayoutId id="2147483773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5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  <p:sldLayoutId id="2147483803" r:id="rId29"/>
    <p:sldLayoutId id="2147483804" r:id="rId30"/>
    <p:sldLayoutId id="2147483805" r:id="rId31"/>
    <p:sldLayoutId id="2147483806" r:id="rId32"/>
    <p:sldLayoutId id="2147483807" r:id="rId33"/>
    <p:sldLayoutId id="2147483808" r:id="rId34"/>
    <p:sldLayoutId id="2147483809" r:id="rId35"/>
    <p:sldLayoutId id="2147483810" r:id="rId36"/>
    <p:sldLayoutId id="2147483811" r:id="rId37"/>
    <p:sldLayoutId id="2147483812" r:id="rId38"/>
    <p:sldLayoutId id="2147483813" r:id="rId39"/>
    <p:sldLayoutId id="2147483814" r:id="rId40"/>
    <p:sldLayoutId id="2147483815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6400-F2B8-4F2D-B7EF-413710C9F195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02/10/2020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D88B-02B3-44C2-9A34-2D642C38640E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53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  <p:sldLayoutId id="2147483879" r:id="rId21"/>
    <p:sldLayoutId id="2147483880" r:id="rId22"/>
    <p:sldLayoutId id="2147483881" r:id="rId23"/>
    <p:sldLayoutId id="2147483882" r:id="rId24"/>
    <p:sldLayoutId id="2147483883" r:id="rId25"/>
    <p:sldLayoutId id="2147483884" r:id="rId26"/>
    <p:sldLayoutId id="2147483885" r:id="rId27"/>
    <p:sldLayoutId id="2147483886" r:id="rId28"/>
    <p:sldLayoutId id="2147483887" r:id="rId29"/>
    <p:sldLayoutId id="2147483888" r:id="rId30"/>
    <p:sldLayoutId id="2147483889" r:id="rId31"/>
    <p:sldLayoutId id="2147483890" r:id="rId32"/>
    <p:sldLayoutId id="2147483891" r:id="rId33"/>
    <p:sldLayoutId id="2147483892" r:id="rId34"/>
    <p:sldLayoutId id="2147483893" r:id="rId35"/>
    <p:sldLayoutId id="2147483894" r:id="rId36"/>
    <p:sldLayoutId id="2147483895" r:id="rId37"/>
    <p:sldLayoutId id="2147483896" r:id="rId38"/>
    <p:sldLayoutId id="2147483897" r:id="rId39"/>
    <p:sldLayoutId id="2147483898" r:id="rId40"/>
    <p:sldLayoutId id="2147483899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5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3.xml"/><Relationship Id="rId11" Type="http://schemas.openxmlformats.org/officeDocument/2006/relationships/image" Target="../media/image17.svg"/><Relationship Id="rId5" Type="http://schemas.microsoft.com/office/2007/relationships/hdphoto" Target="../media/hdphoto2.wdp"/><Relationship Id="rId10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92867"/>
            <a:ext cx="12192000" cy="24688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6122035" y="5126840"/>
            <a:ext cx="0" cy="1463040"/>
          </a:xfrm>
          <a:prstGeom prst="line">
            <a:avLst/>
          </a:prstGeom>
          <a:ln w="19050">
            <a:solidFill>
              <a:srgbClr val="EB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Placeholder 3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736"/>
          <a:stretch/>
        </p:blipFill>
        <p:spPr>
          <a:xfrm>
            <a:off x="1583266" y="2190326"/>
            <a:ext cx="7501467" cy="246888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639814" y="5105044"/>
            <a:ext cx="4968232" cy="738664"/>
            <a:chOff x="6639814" y="5105044"/>
            <a:chExt cx="4968232" cy="738664"/>
          </a:xfrm>
        </p:grpSpPr>
        <p:sp>
          <p:nvSpPr>
            <p:cNvPr id="54" name="Rectangle 53"/>
            <p:cNvSpPr/>
            <p:nvPr/>
          </p:nvSpPr>
          <p:spPr>
            <a:xfrm>
              <a:off x="7005574" y="5105044"/>
              <a:ext cx="4602472" cy="7386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PH" sz="2800" dirty="0" smtClean="0">
                  <a:solidFill>
                    <a:srgbClr val="E7E6E6">
                      <a:lumMod val="10000"/>
                    </a:srgbClr>
                  </a:solidFill>
                  <a:latin typeface="Helvetica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www.wardhowell.com.ph</a:t>
              </a:r>
              <a:endParaRPr lang="en-PH" sz="2800" dirty="0">
                <a:solidFill>
                  <a:srgbClr val="E7E6E6">
                    <a:lumMod val="10000"/>
                  </a:srgbClr>
                </a:solidFill>
                <a:latin typeface="Helvetica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9814" y="5352315"/>
              <a:ext cx="365760" cy="365760"/>
            </a:xfrm>
            <a:prstGeom prst="rect">
              <a:avLst/>
            </a:prstGeom>
          </p:spPr>
        </p:pic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335" y="5629760"/>
            <a:ext cx="3084025" cy="4572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635724" y="5731156"/>
            <a:ext cx="4972322" cy="661015"/>
            <a:chOff x="6635724" y="5842855"/>
            <a:chExt cx="4972322" cy="661015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5724" y="6061664"/>
              <a:ext cx="365760" cy="36576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7005574" y="5842855"/>
              <a:ext cx="4602472" cy="6610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PH" sz="2800" dirty="0" smtClean="0">
                  <a:solidFill>
                    <a:srgbClr val="E7E6E6">
                      <a:lumMod val="10000"/>
                    </a:srgbClr>
                  </a:solidFill>
                  <a:latin typeface="Helvetica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ZMG </a:t>
              </a:r>
              <a:r>
                <a:rPr lang="en-PH" sz="2800" dirty="0">
                  <a:solidFill>
                    <a:srgbClr val="E7E6E6">
                      <a:lumMod val="10000"/>
                    </a:srgbClr>
                  </a:solidFill>
                  <a:latin typeface="Helvetica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Ward </a:t>
              </a:r>
              <a:r>
                <a:rPr lang="en-PH" sz="2800" dirty="0" smtClean="0">
                  <a:solidFill>
                    <a:srgbClr val="E7E6E6">
                      <a:lumMod val="10000"/>
                    </a:srgbClr>
                  </a:solidFill>
                  <a:latin typeface="Helvetica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Howell</a:t>
              </a:r>
              <a:endParaRPr lang="en-PH" sz="2800" dirty="0">
                <a:solidFill>
                  <a:srgbClr val="E7E6E6">
                    <a:lumMod val="10000"/>
                  </a:srgbClr>
                </a:solidFill>
                <a:latin typeface="Helvetica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228180" y="1100752"/>
            <a:ext cx="7787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RISING ABOVE THE </a:t>
            </a:r>
            <a:r>
              <a:rPr lang="en-PH" sz="3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COVID-19</a:t>
            </a:r>
            <a:r>
              <a:rPr lang="en-PH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 CRISIS</a:t>
            </a:r>
            <a:endParaRPr lang="id-ID" sz="32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10606" y="338145"/>
            <a:ext cx="6222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400" dirty="0" smtClean="0">
                <a:solidFill>
                  <a:srgbClr val="B22921"/>
                </a:solidFill>
                <a:latin typeface="Arial Rounded MT Bold" pitchFamily="34" charset="0"/>
              </a:rPr>
              <a:t>HUMAN CAPITAL:</a:t>
            </a:r>
            <a:endParaRPr lang="id-ID" sz="5400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8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62034" y="2370624"/>
            <a:ext cx="4629966" cy="4502616"/>
            <a:chOff x="7562036" y="2355383"/>
            <a:chExt cx="4629966" cy="450261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 rot="5400000">
              <a:off x="8667143" y="3333140"/>
              <a:ext cx="4502616" cy="2547102"/>
            </a:xfrm>
            <a:custGeom>
              <a:avLst/>
              <a:gdLst>
                <a:gd name="T0" fmla="*/ 0 w 822"/>
                <a:gd name="T1" fmla="*/ 465 h 465"/>
                <a:gd name="T2" fmla="*/ 387 w 822"/>
                <a:gd name="T3" fmla="*/ 465 h 465"/>
                <a:gd name="T4" fmla="*/ 822 w 822"/>
                <a:gd name="T5" fmla="*/ 93 h 465"/>
                <a:gd name="T6" fmla="*/ 822 w 822"/>
                <a:gd name="T7" fmla="*/ 0 h 465"/>
                <a:gd name="T8" fmla="*/ 532 w 822"/>
                <a:gd name="T9" fmla="*/ 0 h 465"/>
                <a:gd name="T10" fmla="*/ 0 w 822"/>
                <a:gd name="T11" fmla="*/ 4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2" h="465">
                  <a:moveTo>
                    <a:pt x="0" y="465"/>
                  </a:moveTo>
                  <a:lnTo>
                    <a:pt x="387" y="465"/>
                  </a:lnTo>
                  <a:lnTo>
                    <a:pt x="822" y="93"/>
                  </a:lnTo>
                  <a:lnTo>
                    <a:pt x="822" y="0"/>
                  </a:lnTo>
                  <a:lnTo>
                    <a:pt x="532" y="0"/>
                  </a:lnTo>
                  <a:lnTo>
                    <a:pt x="0" y="465"/>
                  </a:lnTo>
                  <a:close/>
                </a:path>
              </a:pathLst>
            </a:custGeom>
            <a:solidFill>
              <a:srgbClr val="19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8432979" y="3604283"/>
              <a:ext cx="2382773" cy="4124660"/>
            </a:xfrm>
            <a:custGeom>
              <a:avLst/>
              <a:gdLst>
                <a:gd name="T0" fmla="*/ 0 w 435"/>
                <a:gd name="T1" fmla="*/ 372 h 753"/>
                <a:gd name="T2" fmla="*/ 435 w 435"/>
                <a:gd name="T3" fmla="*/ 753 h 753"/>
                <a:gd name="T4" fmla="*/ 435 w 435"/>
                <a:gd name="T5" fmla="*/ 0 h 753"/>
                <a:gd name="T6" fmla="*/ 0 w 435"/>
                <a:gd name="T7" fmla="*/ 372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5" h="753">
                  <a:moveTo>
                    <a:pt x="0" y="372"/>
                  </a:moveTo>
                  <a:lnTo>
                    <a:pt x="435" y="753"/>
                  </a:lnTo>
                  <a:lnTo>
                    <a:pt x="435" y="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B2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prstClr val="black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29539" y="2668169"/>
            <a:ext cx="1891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itchFamily="34" charset="0"/>
              </a:rPr>
              <a:t>OF THE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9059" y="1652506"/>
            <a:ext cx="43534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6000" dirty="0" smtClean="0">
                <a:solidFill>
                  <a:srgbClr val="C00000"/>
                </a:solidFill>
                <a:latin typeface="Arial Rounded MT Bold" pitchFamily="34" charset="0"/>
              </a:rPr>
              <a:t>OVERVIEW</a:t>
            </a:r>
            <a:endParaRPr lang="id-ID" sz="6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257875" y="4222649"/>
            <a:ext cx="7581325" cy="0"/>
          </a:xfrm>
          <a:prstGeom prst="line">
            <a:avLst/>
          </a:prstGeom>
          <a:ln w="19050">
            <a:solidFill>
              <a:srgbClr val="B229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000" y="0"/>
            <a:ext cx="3429000" cy="5380529"/>
          </a:xfr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129539" y="3314500"/>
            <a:ext cx="7929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itchFamily="34" charset="0"/>
              </a:rPr>
              <a:t>CURRENT EMPLOYMENT MARKET</a:t>
            </a:r>
            <a:endParaRPr lang="id-ID" sz="3600" dirty="0">
              <a:solidFill>
                <a:prstClr val="black">
                  <a:lumMod val="95000"/>
                  <a:lumOff val="5000"/>
                </a:prst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11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1650750"/>
            <a:ext cx="3655778" cy="3534369"/>
          </a:xfrm>
          <a:custGeom>
            <a:avLst/>
            <a:gdLst>
              <a:gd name="T0" fmla="*/ 0 w 542"/>
              <a:gd name="T1" fmla="*/ 0 h 524"/>
              <a:gd name="T2" fmla="*/ 0 w 542"/>
              <a:gd name="T3" fmla="*/ 524 h 524"/>
              <a:gd name="T4" fmla="*/ 542 w 542"/>
              <a:gd name="T5" fmla="*/ 524 h 524"/>
              <a:gd name="T6" fmla="*/ 133 w 542"/>
              <a:gd name="T7" fmla="*/ 0 h 524"/>
              <a:gd name="T8" fmla="*/ 0 w 542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2" h="524">
                <a:moveTo>
                  <a:pt x="0" y="0"/>
                </a:moveTo>
                <a:lnTo>
                  <a:pt x="0" y="524"/>
                </a:lnTo>
                <a:lnTo>
                  <a:pt x="542" y="524"/>
                </a:lnTo>
                <a:lnTo>
                  <a:pt x="133" y="0"/>
                </a:lnTo>
                <a:lnTo>
                  <a:pt x="0" y="0"/>
                </a:lnTo>
                <a:close/>
              </a:path>
            </a:pathLst>
          </a:custGeom>
          <a:solidFill>
            <a:srgbClr val="B229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024514" y="1603374"/>
            <a:ext cx="9506710" cy="830997"/>
            <a:chOff x="2024514" y="1603374"/>
            <a:chExt cx="9506710" cy="830997"/>
          </a:xfrm>
        </p:grpSpPr>
        <p:sp>
          <p:nvSpPr>
            <p:cNvPr id="15" name="TextBox 14"/>
            <p:cNvSpPr txBox="1"/>
            <p:nvPr/>
          </p:nvSpPr>
          <p:spPr>
            <a:xfrm>
              <a:off x="2454442" y="1603374"/>
              <a:ext cx="90767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Helvetica" pitchFamily="34" charset="0"/>
                </a:rPr>
                <a:t>DOLE reports that over </a:t>
              </a:r>
              <a:r>
                <a:rPr lang="en-US" sz="2400" dirty="0">
                  <a:latin typeface="Helvetica" pitchFamily="34" charset="0"/>
                </a:rPr>
                <a:t>2,068 companies </a:t>
              </a:r>
              <a:r>
                <a:rPr lang="en-US" sz="2400" dirty="0" smtClean="0">
                  <a:latin typeface="Helvetica" pitchFamily="34" charset="0"/>
                </a:rPr>
                <a:t>have closed </a:t>
              </a:r>
              <a:r>
                <a:rPr lang="en-US" sz="2400" dirty="0">
                  <a:latin typeface="Helvetica" pitchFamily="34" charset="0"/>
                </a:rPr>
                <a:t>due </a:t>
              </a:r>
              <a:r>
                <a:rPr lang="en-US" sz="2400" dirty="0" smtClean="0">
                  <a:latin typeface="Helvetica" pitchFamily="34" charset="0"/>
                </a:rPr>
                <a:t>to the  </a:t>
              </a:r>
            </a:p>
            <a:p>
              <a:r>
                <a:rPr lang="en-US" sz="2400" dirty="0" smtClean="0">
                  <a:latin typeface="Helvetica" pitchFamily="34" charset="0"/>
                </a:rPr>
                <a:t>pandemic</a:t>
              </a:r>
              <a:r>
                <a:rPr lang="en-US" sz="2400" dirty="0">
                  <a:latin typeface="Helvetica" pitchFamily="34" charset="0"/>
                </a:rPr>
                <a:t>. 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Shape 5066"/>
            <p:cNvSpPr>
              <a:spLocks noChangeAspect="1"/>
            </p:cNvSpPr>
            <p:nvPr/>
          </p:nvSpPr>
          <p:spPr>
            <a:xfrm>
              <a:off x="2024514" y="1650750"/>
              <a:ext cx="365760" cy="368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40" y="2342"/>
                  </a:moveTo>
                  <a:lnTo>
                    <a:pt x="59740" y="2342"/>
                  </a:lnTo>
                  <a:cubicBezTo>
                    <a:pt x="25454" y="2342"/>
                    <a:pt x="0" y="27592"/>
                    <a:pt x="0" y="62212"/>
                  </a:cubicBezTo>
                  <a:cubicBezTo>
                    <a:pt x="0" y="94490"/>
                    <a:pt x="27792" y="119739"/>
                    <a:pt x="59740" y="119739"/>
                  </a:cubicBezTo>
                  <a:cubicBezTo>
                    <a:pt x="94285" y="119739"/>
                    <a:pt x="119740" y="92147"/>
                    <a:pt x="119740" y="59869"/>
                  </a:cubicBezTo>
                  <a:cubicBezTo>
                    <a:pt x="119740" y="27592"/>
                    <a:pt x="92207" y="0"/>
                    <a:pt x="59740" y="2342"/>
                  </a:cubicBezTo>
                  <a:close/>
                  <a:moveTo>
                    <a:pt x="64415" y="20563"/>
                  </a:moveTo>
                  <a:lnTo>
                    <a:pt x="64415" y="20563"/>
                  </a:lnTo>
                  <a:cubicBezTo>
                    <a:pt x="71428" y="20563"/>
                    <a:pt x="73506" y="25249"/>
                    <a:pt x="73506" y="27592"/>
                  </a:cubicBezTo>
                  <a:cubicBezTo>
                    <a:pt x="73506" y="34360"/>
                    <a:pt x="69090" y="39045"/>
                    <a:pt x="62077" y="39045"/>
                  </a:cubicBezTo>
                  <a:cubicBezTo>
                    <a:pt x="57662" y="39045"/>
                    <a:pt x="55324" y="34360"/>
                    <a:pt x="55324" y="29934"/>
                  </a:cubicBezTo>
                  <a:cubicBezTo>
                    <a:pt x="55324" y="27592"/>
                    <a:pt x="57662" y="20563"/>
                    <a:pt x="64415" y="20563"/>
                  </a:cubicBezTo>
                  <a:close/>
                  <a:moveTo>
                    <a:pt x="50649" y="96832"/>
                  </a:moveTo>
                  <a:lnTo>
                    <a:pt x="50649" y="96832"/>
                  </a:lnTo>
                  <a:cubicBezTo>
                    <a:pt x="45974" y="96832"/>
                    <a:pt x="43896" y="94490"/>
                    <a:pt x="45974" y="85119"/>
                  </a:cubicBezTo>
                  <a:cubicBezTo>
                    <a:pt x="50649" y="64555"/>
                    <a:pt x="50649" y="64555"/>
                    <a:pt x="50649" y="64555"/>
                  </a:cubicBezTo>
                  <a:cubicBezTo>
                    <a:pt x="50649" y="62212"/>
                    <a:pt x="50649" y="59869"/>
                    <a:pt x="50649" y="59869"/>
                  </a:cubicBezTo>
                  <a:cubicBezTo>
                    <a:pt x="48311" y="59869"/>
                    <a:pt x="43896" y="62212"/>
                    <a:pt x="41558" y="64555"/>
                  </a:cubicBezTo>
                  <a:cubicBezTo>
                    <a:pt x="39220" y="62212"/>
                    <a:pt x="39220" y="62212"/>
                    <a:pt x="39220" y="62212"/>
                  </a:cubicBezTo>
                  <a:cubicBezTo>
                    <a:pt x="48311" y="53101"/>
                    <a:pt x="59740" y="48156"/>
                    <a:pt x="64415" y="48156"/>
                  </a:cubicBezTo>
                  <a:cubicBezTo>
                    <a:pt x="69090" y="48156"/>
                    <a:pt x="69090" y="53101"/>
                    <a:pt x="69090" y="59869"/>
                  </a:cubicBezTo>
                  <a:cubicBezTo>
                    <a:pt x="62077" y="80694"/>
                    <a:pt x="62077" y="80694"/>
                    <a:pt x="62077" y="80694"/>
                  </a:cubicBezTo>
                  <a:cubicBezTo>
                    <a:pt x="62077" y="85119"/>
                    <a:pt x="62077" y="85119"/>
                    <a:pt x="62077" y="85119"/>
                  </a:cubicBezTo>
                  <a:cubicBezTo>
                    <a:pt x="64415" y="85119"/>
                    <a:pt x="69090" y="85119"/>
                    <a:pt x="71428" y="80694"/>
                  </a:cubicBezTo>
                  <a:cubicBezTo>
                    <a:pt x="73506" y="85119"/>
                    <a:pt x="73506" y="85119"/>
                    <a:pt x="73506" y="85119"/>
                  </a:cubicBezTo>
                  <a:cubicBezTo>
                    <a:pt x="64415" y="94490"/>
                    <a:pt x="55324" y="96832"/>
                    <a:pt x="50649" y="9683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06744" y="2685247"/>
            <a:ext cx="8304723" cy="861774"/>
            <a:chOff x="3006744" y="2685247"/>
            <a:chExt cx="8304723" cy="861774"/>
          </a:xfrm>
        </p:grpSpPr>
        <p:sp>
          <p:nvSpPr>
            <p:cNvPr id="2" name="Rectangle 1"/>
            <p:cNvSpPr/>
            <p:nvPr/>
          </p:nvSpPr>
          <p:spPr>
            <a:xfrm>
              <a:off x="3436672" y="2685247"/>
              <a:ext cx="787479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Helvetica" pitchFamily="34" charset="0"/>
                </a:rPr>
                <a:t>Nearly 200 companies filed for permanent closure in June 2020. Remaining number is on reduced workforce. 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Shape 5066"/>
            <p:cNvSpPr>
              <a:spLocks noChangeAspect="1"/>
            </p:cNvSpPr>
            <p:nvPr/>
          </p:nvSpPr>
          <p:spPr>
            <a:xfrm>
              <a:off x="3006744" y="2716484"/>
              <a:ext cx="355830" cy="368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40" y="2342"/>
                  </a:moveTo>
                  <a:lnTo>
                    <a:pt x="59740" y="2342"/>
                  </a:lnTo>
                  <a:cubicBezTo>
                    <a:pt x="25454" y="2342"/>
                    <a:pt x="0" y="27592"/>
                    <a:pt x="0" y="62212"/>
                  </a:cubicBezTo>
                  <a:cubicBezTo>
                    <a:pt x="0" y="94490"/>
                    <a:pt x="27792" y="119739"/>
                    <a:pt x="59740" y="119739"/>
                  </a:cubicBezTo>
                  <a:cubicBezTo>
                    <a:pt x="94285" y="119739"/>
                    <a:pt x="119740" y="92147"/>
                    <a:pt x="119740" y="59869"/>
                  </a:cubicBezTo>
                  <a:cubicBezTo>
                    <a:pt x="119740" y="27592"/>
                    <a:pt x="92207" y="0"/>
                    <a:pt x="59740" y="2342"/>
                  </a:cubicBezTo>
                  <a:close/>
                  <a:moveTo>
                    <a:pt x="64415" y="20563"/>
                  </a:moveTo>
                  <a:lnTo>
                    <a:pt x="64415" y="20563"/>
                  </a:lnTo>
                  <a:cubicBezTo>
                    <a:pt x="71428" y="20563"/>
                    <a:pt x="73506" y="25249"/>
                    <a:pt x="73506" y="27592"/>
                  </a:cubicBezTo>
                  <a:cubicBezTo>
                    <a:pt x="73506" y="34360"/>
                    <a:pt x="69090" y="39045"/>
                    <a:pt x="62077" y="39045"/>
                  </a:cubicBezTo>
                  <a:cubicBezTo>
                    <a:pt x="57662" y="39045"/>
                    <a:pt x="55324" y="34360"/>
                    <a:pt x="55324" y="29934"/>
                  </a:cubicBezTo>
                  <a:cubicBezTo>
                    <a:pt x="55324" y="27592"/>
                    <a:pt x="57662" y="20563"/>
                    <a:pt x="64415" y="20563"/>
                  </a:cubicBezTo>
                  <a:close/>
                  <a:moveTo>
                    <a:pt x="50649" y="96832"/>
                  </a:moveTo>
                  <a:lnTo>
                    <a:pt x="50649" y="96832"/>
                  </a:lnTo>
                  <a:cubicBezTo>
                    <a:pt x="45974" y="96832"/>
                    <a:pt x="43896" y="94490"/>
                    <a:pt x="45974" y="85119"/>
                  </a:cubicBezTo>
                  <a:cubicBezTo>
                    <a:pt x="50649" y="64555"/>
                    <a:pt x="50649" y="64555"/>
                    <a:pt x="50649" y="64555"/>
                  </a:cubicBezTo>
                  <a:cubicBezTo>
                    <a:pt x="50649" y="62212"/>
                    <a:pt x="50649" y="59869"/>
                    <a:pt x="50649" y="59869"/>
                  </a:cubicBezTo>
                  <a:cubicBezTo>
                    <a:pt x="48311" y="59869"/>
                    <a:pt x="43896" y="62212"/>
                    <a:pt x="41558" y="64555"/>
                  </a:cubicBezTo>
                  <a:cubicBezTo>
                    <a:pt x="39220" y="62212"/>
                    <a:pt x="39220" y="62212"/>
                    <a:pt x="39220" y="62212"/>
                  </a:cubicBezTo>
                  <a:cubicBezTo>
                    <a:pt x="48311" y="53101"/>
                    <a:pt x="59740" y="48156"/>
                    <a:pt x="64415" y="48156"/>
                  </a:cubicBezTo>
                  <a:cubicBezTo>
                    <a:pt x="69090" y="48156"/>
                    <a:pt x="69090" y="53101"/>
                    <a:pt x="69090" y="59869"/>
                  </a:cubicBezTo>
                  <a:cubicBezTo>
                    <a:pt x="62077" y="80694"/>
                    <a:pt x="62077" y="80694"/>
                    <a:pt x="62077" y="80694"/>
                  </a:cubicBezTo>
                  <a:cubicBezTo>
                    <a:pt x="62077" y="85119"/>
                    <a:pt x="62077" y="85119"/>
                    <a:pt x="62077" y="85119"/>
                  </a:cubicBezTo>
                  <a:cubicBezTo>
                    <a:pt x="64415" y="85119"/>
                    <a:pt x="69090" y="85119"/>
                    <a:pt x="71428" y="80694"/>
                  </a:cubicBezTo>
                  <a:cubicBezTo>
                    <a:pt x="73506" y="85119"/>
                    <a:pt x="73506" y="85119"/>
                    <a:pt x="73506" y="85119"/>
                  </a:cubicBezTo>
                  <a:cubicBezTo>
                    <a:pt x="64415" y="94490"/>
                    <a:pt x="55324" y="96832"/>
                    <a:pt x="50649" y="9683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837272" y="3891248"/>
            <a:ext cx="7177861" cy="1246495"/>
            <a:chOff x="3837272" y="3891248"/>
            <a:chExt cx="7177861" cy="1246495"/>
          </a:xfrm>
        </p:grpSpPr>
        <p:sp>
          <p:nvSpPr>
            <p:cNvPr id="10" name="TextBox 9"/>
            <p:cNvSpPr txBox="1"/>
            <p:nvPr/>
          </p:nvSpPr>
          <p:spPr>
            <a:xfrm>
              <a:off x="4267199" y="3891248"/>
              <a:ext cx="674793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Helvetica" pitchFamily="34" charset="0"/>
                </a:rPr>
                <a:t>Around 69,022 </a:t>
              </a:r>
              <a:r>
                <a:rPr lang="en-US" sz="2400" dirty="0">
                  <a:latin typeface="Helvetica" pitchFamily="34" charset="0"/>
                </a:rPr>
                <a:t>workers completely </a:t>
              </a:r>
              <a:r>
                <a:rPr lang="en-US" sz="2400" dirty="0" smtClean="0">
                  <a:latin typeface="Helvetica" pitchFamily="34" charset="0"/>
                </a:rPr>
                <a:t>jobless with 3 </a:t>
              </a:r>
              <a:r>
                <a:rPr lang="en-US" sz="2400" dirty="0">
                  <a:latin typeface="Helvetica" pitchFamily="34" charset="0"/>
                </a:rPr>
                <a:t>million employees </a:t>
              </a:r>
              <a:r>
                <a:rPr lang="en-US" sz="2400" dirty="0" smtClean="0">
                  <a:latin typeface="Helvetica" pitchFamily="34" charset="0"/>
                </a:rPr>
                <a:t>losing </a:t>
              </a:r>
              <a:r>
                <a:rPr lang="en-US" sz="2400" dirty="0">
                  <a:latin typeface="Helvetica" pitchFamily="34" charset="0"/>
                </a:rPr>
                <a:t>work temporarily or are on flexible work arrangements. 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Shape 5066"/>
            <p:cNvSpPr>
              <a:spLocks noChangeAspect="1"/>
            </p:cNvSpPr>
            <p:nvPr/>
          </p:nvSpPr>
          <p:spPr>
            <a:xfrm>
              <a:off x="3837272" y="3920256"/>
              <a:ext cx="365760" cy="368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40" y="2342"/>
                  </a:moveTo>
                  <a:lnTo>
                    <a:pt x="59740" y="2342"/>
                  </a:lnTo>
                  <a:cubicBezTo>
                    <a:pt x="25454" y="2342"/>
                    <a:pt x="0" y="27592"/>
                    <a:pt x="0" y="62212"/>
                  </a:cubicBezTo>
                  <a:cubicBezTo>
                    <a:pt x="0" y="94490"/>
                    <a:pt x="27792" y="119739"/>
                    <a:pt x="59740" y="119739"/>
                  </a:cubicBezTo>
                  <a:cubicBezTo>
                    <a:pt x="94285" y="119739"/>
                    <a:pt x="119740" y="92147"/>
                    <a:pt x="119740" y="59869"/>
                  </a:cubicBezTo>
                  <a:cubicBezTo>
                    <a:pt x="119740" y="27592"/>
                    <a:pt x="92207" y="0"/>
                    <a:pt x="59740" y="2342"/>
                  </a:cubicBezTo>
                  <a:close/>
                  <a:moveTo>
                    <a:pt x="64415" y="20563"/>
                  </a:moveTo>
                  <a:lnTo>
                    <a:pt x="64415" y="20563"/>
                  </a:lnTo>
                  <a:cubicBezTo>
                    <a:pt x="71428" y="20563"/>
                    <a:pt x="73506" y="25249"/>
                    <a:pt x="73506" y="27592"/>
                  </a:cubicBezTo>
                  <a:cubicBezTo>
                    <a:pt x="73506" y="34360"/>
                    <a:pt x="69090" y="39045"/>
                    <a:pt x="62077" y="39045"/>
                  </a:cubicBezTo>
                  <a:cubicBezTo>
                    <a:pt x="57662" y="39045"/>
                    <a:pt x="55324" y="34360"/>
                    <a:pt x="55324" y="29934"/>
                  </a:cubicBezTo>
                  <a:cubicBezTo>
                    <a:pt x="55324" y="27592"/>
                    <a:pt x="57662" y="20563"/>
                    <a:pt x="64415" y="20563"/>
                  </a:cubicBezTo>
                  <a:close/>
                  <a:moveTo>
                    <a:pt x="50649" y="96832"/>
                  </a:moveTo>
                  <a:lnTo>
                    <a:pt x="50649" y="96832"/>
                  </a:lnTo>
                  <a:cubicBezTo>
                    <a:pt x="45974" y="96832"/>
                    <a:pt x="43896" y="94490"/>
                    <a:pt x="45974" y="85119"/>
                  </a:cubicBezTo>
                  <a:cubicBezTo>
                    <a:pt x="50649" y="64555"/>
                    <a:pt x="50649" y="64555"/>
                    <a:pt x="50649" y="64555"/>
                  </a:cubicBezTo>
                  <a:cubicBezTo>
                    <a:pt x="50649" y="62212"/>
                    <a:pt x="50649" y="59869"/>
                    <a:pt x="50649" y="59869"/>
                  </a:cubicBezTo>
                  <a:cubicBezTo>
                    <a:pt x="48311" y="59869"/>
                    <a:pt x="43896" y="62212"/>
                    <a:pt x="41558" y="64555"/>
                  </a:cubicBezTo>
                  <a:cubicBezTo>
                    <a:pt x="39220" y="62212"/>
                    <a:pt x="39220" y="62212"/>
                    <a:pt x="39220" y="62212"/>
                  </a:cubicBezTo>
                  <a:cubicBezTo>
                    <a:pt x="48311" y="53101"/>
                    <a:pt x="59740" y="48156"/>
                    <a:pt x="64415" y="48156"/>
                  </a:cubicBezTo>
                  <a:cubicBezTo>
                    <a:pt x="69090" y="48156"/>
                    <a:pt x="69090" y="53101"/>
                    <a:pt x="69090" y="59869"/>
                  </a:cubicBezTo>
                  <a:cubicBezTo>
                    <a:pt x="62077" y="80694"/>
                    <a:pt x="62077" y="80694"/>
                    <a:pt x="62077" y="80694"/>
                  </a:cubicBezTo>
                  <a:cubicBezTo>
                    <a:pt x="62077" y="85119"/>
                    <a:pt x="62077" y="85119"/>
                    <a:pt x="62077" y="85119"/>
                  </a:cubicBezTo>
                  <a:cubicBezTo>
                    <a:pt x="64415" y="85119"/>
                    <a:pt x="69090" y="85119"/>
                    <a:pt x="71428" y="80694"/>
                  </a:cubicBezTo>
                  <a:cubicBezTo>
                    <a:pt x="73506" y="85119"/>
                    <a:pt x="73506" y="85119"/>
                    <a:pt x="73506" y="85119"/>
                  </a:cubicBezTo>
                  <a:cubicBezTo>
                    <a:pt x="64415" y="94490"/>
                    <a:pt x="55324" y="96832"/>
                    <a:pt x="50649" y="9683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40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491545" y="980380"/>
            <a:ext cx="5486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Helvetica" pitchFamily="34" charset="0"/>
              </a:rPr>
              <a:t>Agriculture</a:t>
            </a:r>
          </a:p>
          <a:p>
            <a:r>
              <a:rPr lang="en-US" sz="1600" dirty="0" smtClean="0">
                <a:latin typeface="Helvetica" pitchFamily="34" charset="0"/>
              </a:rPr>
              <a:t>Information &amp; Communication</a:t>
            </a:r>
          </a:p>
          <a:p>
            <a:r>
              <a:rPr lang="en-US" sz="1600" dirty="0" smtClean="0">
                <a:latin typeface="Helvetica" pitchFamily="34" charset="0"/>
              </a:rPr>
              <a:t>Manufacturing – Food</a:t>
            </a:r>
          </a:p>
          <a:p>
            <a:r>
              <a:rPr lang="en-US" sz="1600" dirty="0" smtClean="0">
                <a:latin typeface="Helvetica" pitchFamily="34" charset="0"/>
              </a:rPr>
              <a:t>Manufacturing – Petroleum</a:t>
            </a:r>
          </a:p>
          <a:p>
            <a:r>
              <a:rPr lang="en-US" sz="1600" dirty="0" smtClean="0">
                <a:latin typeface="Helvetica" pitchFamily="34" charset="0"/>
              </a:rPr>
              <a:t>Wholesale &amp; Retail – Agriculture</a:t>
            </a:r>
          </a:p>
          <a:p>
            <a:r>
              <a:rPr lang="en-US" sz="1600" dirty="0" smtClean="0">
                <a:latin typeface="Helvetica" pitchFamily="34" charset="0"/>
              </a:rPr>
              <a:t>Wholesale &amp; Retail – Food, Beverages, Tobacco</a:t>
            </a:r>
          </a:p>
          <a:p>
            <a:r>
              <a:rPr lang="en-US" sz="1600" dirty="0" smtClean="0">
                <a:latin typeface="Helvetica" pitchFamily="34" charset="0"/>
              </a:rPr>
              <a:t>Wholesale &amp; Retail – Chemicals &amp; Pharmaceutical</a:t>
            </a:r>
            <a:endParaRPr lang="en-US" sz="1600" dirty="0">
              <a:latin typeface="Helvetica" pitchFamily="34" charset="0"/>
            </a:endParaRPr>
          </a:p>
        </p:txBody>
      </p:sp>
      <p:sp>
        <p:nvSpPr>
          <p:cNvPr id="12" name="Freeform 11"/>
          <p:cNvSpPr>
            <a:spLocks noChangeAspect="1"/>
          </p:cNvSpPr>
          <p:nvPr/>
        </p:nvSpPr>
        <p:spPr bwMode="auto">
          <a:xfrm rot="5400000">
            <a:off x="8755731" y="3421734"/>
            <a:ext cx="2506080" cy="4366453"/>
          </a:xfrm>
          <a:custGeom>
            <a:avLst/>
            <a:gdLst>
              <a:gd name="T0" fmla="*/ 555 w 555"/>
              <a:gd name="T1" fmla="*/ 967 h 967"/>
              <a:gd name="T2" fmla="*/ 0 w 555"/>
              <a:gd name="T3" fmla="*/ 0 h 967"/>
              <a:gd name="T4" fmla="*/ 555 w 555"/>
              <a:gd name="T5" fmla="*/ 0 h 967"/>
              <a:gd name="T6" fmla="*/ 555 w 555"/>
              <a:gd name="T7" fmla="*/ 967 h 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967">
                <a:moveTo>
                  <a:pt x="555" y="967"/>
                </a:moveTo>
                <a:lnTo>
                  <a:pt x="0" y="0"/>
                </a:lnTo>
                <a:lnTo>
                  <a:pt x="555" y="0"/>
                </a:lnTo>
                <a:lnTo>
                  <a:pt x="555" y="967"/>
                </a:lnTo>
                <a:close/>
              </a:path>
            </a:pathLst>
          </a:custGeom>
          <a:solidFill>
            <a:srgbClr val="B229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6258608" y="375341"/>
            <a:ext cx="5548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PH" sz="2400" spc="-1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OF SEVERELY IMPACTED INDUSTRIES</a:t>
            </a:r>
            <a:endParaRPr lang="id-ID" sz="2400" spc="-1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392" y="202799"/>
            <a:ext cx="6167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600" dirty="0" smtClean="0">
                <a:solidFill>
                  <a:srgbClr val="B22921"/>
                </a:solidFill>
                <a:latin typeface="Arial Rounded MT Bold" pitchFamily="34" charset="0"/>
              </a:rPr>
              <a:t>PRIORITIZE ASSESSMENT</a:t>
            </a:r>
            <a:endParaRPr lang="id-ID" sz="3600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11306" y="1080752"/>
            <a:ext cx="1828800" cy="1645920"/>
            <a:chOff x="411306" y="1080752"/>
            <a:chExt cx="1828800" cy="1645920"/>
          </a:xfrm>
        </p:grpSpPr>
        <p:sp>
          <p:nvSpPr>
            <p:cNvPr id="28" name="Rounded Rectangle 27"/>
            <p:cNvSpPr/>
            <p:nvPr/>
          </p:nvSpPr>
          <p:spPr>
            <a:xfrm>
              <a:off x="411306" y="1080752"/>
              <a:ext cx="1828800" cy="1645920"/>
            </a:xfrm>
            <a:prstGeom prst="roundRect">
              <a:avLst/>
            </a:prstGeom>
            <a:solidFill>
              <a:schemeClr val="accent4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TextBox 4"/>
            <p:cNvSpPr txBox="1"/>
            <p:nvPr/>
          </p:nvSpPr>
          <p:spPr>
            <a:xfrm>
              <a:off x="457026" y="1488210"/>
              <a:ext cx="17373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Helvetica" pitchFamily="34" charset="0"/>
                </a:rPr>
                <a:t>Least impacted</a:t>
              </a:r>
              <a:endParaRPr lang="en-US" sz="2400" b="1" dirty="0">
                <a:latin typeface="Helvetica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4349" y="2863208"/>
            <a:ext cx="1902714" cy="1645920"/>
            <a:chOff x="374349" y="2863208"/>
            <a:chExt cx="1902714" cy="1645920"/>
          </a:xfrm>
        </p:grpSpPr>
        <p:sp>
          <p:nvSpPr>
            <p:cNvPr id="23" name="Rounded Rectangle 22"/>
            <p:cNvSpPr/>
            <p:nvPr/>
          </p:nvSpPr>
          <p:spPr>
            <a:xfrm>
              <a:off x="411306" y="2863208"/>
              <a:ext cx="1828800" cy="1645920"/>
            </a:xfrm>
            <a:prstGeom prst="roundRect">
              <a:avLst/>
            </a:prstGeom>
            <a:solidFill>
              <a:srgbClr val="FF6600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2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374349" y="3270669"/>
              <a:ext cx="19027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Helvetica" pitchFamily="34" charset="0"/>
                </a:rPr>
                <a:t>Moderately impacted</a:t>
              </a:r>
              <a:endParaRPr lang="en-US" sz="2400" b="1" dirty="0">
                <a:solidFill>
                  <a:schemeClr val="bg1"/>
                </a:solidFill>
                <a:latin typeface="Helvetica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1306" y="4645665"/>
            <a:ext cx="1828800" cy="1645920"/>
            <a:chOff x="411306" y="4645665"/>
            <a:chExt cx="1828800" cy="1645920"/>
          </a:xfrm>
        </p:grpSpPr>
        <p:sp>
          <p:nvSpPr>
            <p:cNvPr id="20" name="Rounded Rectangle 19"/>
            <p:cNvSpPr/>
            <p:nvPr/>
          </p:nvSpPr>
          <p:spPr>
            <a:xfrm>
              <a:off x="411306" y="4645665"/>
              <a:ext cx="1828800" cy="1645920"/>
            </a:xfrm>
            <a:prstGeom prst="roundRect">
              <a:avLst/>
            </a:prstGeom>
            <a:solidFill>
              <a:srgbClr val="C00000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7353345"/>
                <a:satOff val="-10228"/>
                <a:lumOff val="-3922"/>
                <a:alphaOff val="0"/>
              </a:schemeClr>
            </a:fillRef>
            <a:effectRef idx="2">
              <a:schemeClr val="accent5">
                <a:hueOff val="-7353345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TextBox 30"/>
            <p:cNvSpPr txBox="1"/>
            <p:nvPr/>
          </p:nvSpPr>
          <p:spPr>
            <a:xfrm>
              <a:off x="457026" y="5043185"/>
              <a:ext cx="17373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Helvetica" pitchFamily="34" charset="0"/>
                </a:rPr>
                <a:t>Severely impacted</a:t>
              </a:r>
              <a:endParaRPr lang="en-US" sz="2400" b="1" dirty="0">
                <a:solidFill>
                  <a:schemeClr val="bg1"/>
                </a:solidFill>
                <a:latin typeface="Helvetica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37392" y="6461991"/>
            <a:ext cx="2444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>
              <a:defRPr sz="1400">
                <a:solidFill>
                  <a:schemeClr val="bg1">
                    <a:lumMod val="50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en-US" dirty="0"/>
              <a:t>Source:  </a:t>
            </a:r>
            <a:r>
              <a:rPr lang="en-US" dirty="0" smtClean="0"/>
              <a:t>RCBC presentation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491545" y="2901338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Helvetica" pitchFamily="34" charset="0"/>
              </a:rPr>
              <a:t>Electricity, Gas, Steam and Air conditioning Supply</a:t>
            </a:r>
          </a:p>
          <a:p>
            <a:r>
              <a:rPr lang="en-US" sz="1600" dirty="0">
                <a:latin typeface="Helvetica" pitchFamily="34" charset="0"/>
              </a:rPr>
              <a:t>Water Supply, Sewage, Waste Management and Remediation</a:t>
            </a:r>
          </a:p>
          <a:p>
            <a:r>
              <a:rPr lang="en-US" sz="1600" dirty="0">
                <a:latin typeface="Helvetica" pitchFamily="34" charset="0"/>
              </a:rPr>
              <a:t>Activities of Households as Employers</a:t>
            </a:r>
          </a:p>
          <a:p>
            <a:r>
              <a:rPr lang="en-US" sz="1600" dirty="0">
                <a:latin typeface="Helvetica" pitchFamily="34" charset="0"/>
              </a:rPr>
              <a:t>Wholesale &amp; Retail – Household and Consumer Goods</a:t>
            </a:r>
          </a:p>
          <a:p>
            <a:r>
              <a:rPr lang="en-US" sz="1600" dirty="0">
                <a:latin typeface="Helvetica" pitchFamily="34" charset="0"/>
              </a:rPr>
              <a:t>Financial and Insurance Activities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91545" y="4548612"/>
            <a:ext cx="43495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Helvetica" pitchFamily="34" charset="0"/>
              </a:rPr>
              <a:t>Real Estate</a:t>
            </a:r>
          </a:p>
          <a:p>
            <a:r>
              <a:rPr lang="en-US" sz="1600" dirty="0">
                <a:latin typeface="Helvetica" pitchFamily="34" charset="0"/>
              </a:rPr>
              <a:t>Wholesale &amp; Retail – Construction materials</a:t>
            </a:r>
          </a:p>
          <a:p>
            <a:r>
              <a:rPr lang="en-US" sz="1600" dirty="0">
                <a:latin typeface="Helvetica" pitchFamily="34" charset="0"/>
              </a:rPr>
              <a:t>Manufacturing – Metals</a:t>
            </a:r>
          </a:p>
          <a:p>
            <a:r>
              <a:rPr lang="en-US" sz="1600" dirty="0">
                <a:latin typeface="Helvetica" pitchFamily="34" charset="0"/>
              </a:rPr>
              <a:t>Manufacturing – Vehicles</a:t>
            </a:r>
          </a:p>
          <a:p>
            <a:r>
              <a:rPr lang="en-US" sz="1600" dirty="0">
                <a:latin typeface="Helvetica" pitchFamily="34" charset="0"/>
              </a:rPr>
              <a:t>Manufacturing – Computer products</a:t>
            </a:r>
          </a:p>
          <a:p>
            <a:r>
              <a:rPr lang="en-US" sz="1600" dirty="0">
                <a:latin typeface="Helvetica" pitchFamily="34" charset="0"/>
              </a:rPr>
              <a:t>Manufacturing – Paper</a:t>
            </a:r>
          </a:p>
          <a:p>
            <a:r>
              <a:rPr lang="en-US" sz="1600" dirty="0">
                <a:latin typeface="Helvetica" pitchFamily="34" charset="0"/>
              </a:rPr>
              <a:t>Wholesale &amp; Retail – </a:t>
            </a:r>
            <a:r>
              <a:rPr lang="en-US" sz="1600" dirty="0" smtClean="0">
                <a:latin typeface="Helvetica" pitchFamily="34" charset="0"/>
              </a:rPr>
              <a:t>Vehicles</a:t>
            </a:r>
            <a:endParaRPr lang="en-US" sz="1600" dirty="0">
              <a:latin typeface="Helvetic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1068" y="4536540"/>
            <a:ext cx="43495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Helvetica" pitchFamily="34" charset="0"/>
              </a:rPr>
              <a:t>Food </a:t>
            </a:r>
            <a:r>
              <a:rPr lang="en-US" sz="1600" dirty="0">
                <a:latin typeface="Helvetica" pitchFamily="34" charset="0"/>
              </a:rPr>
              <a:t>Services</a:t>
            </a:r>
          </a:p>
          <a:p>
            <a:r>
              <a:rPr lang="en-US" sz="1600" dirty="0">
                <a:latin typeface="Helvetica" pitchFamily="34" charset="0"/>
              </a:rPr>
              <a:t>Accommodation</a:t>
            </a:r>
          </a:p>
          <a:p>
            <a:r>
              <a:rPr lang="en-US" sz="1600" dirty="0">
                <a:latin typeface="Helvetica" pitchFamily="34" charset="0"/>
              </a:rPr>
              <a:t>Other Manufacturing</a:t>
            </a:r>
          </a:p>
          <a:p>
            <a:r>
              <a:rPr lang="en-US" sz="1600" dirty="0">
                <a:latin typeface="Helvetica" pitchFamily="34" charset="0"/>
              </a:rPr>
              <a:t>Transport &amp; Storage</a:t>
            </a:r>
          </a:p>
          <a:p>
            <a:r>
              <a:rPr lang="en-US" sz="1600" dirty="0">
                <a:latin typeface="Helvetica" pitchFamily="34" charset="0"/>
              </a:rPr>
              <a:t>Construction</a:t>
            </a:r>
          </a:p>
          <a:p>
            <a:r>
              <a:rPr lang="en-US" sz="1600" dirty="0">
                <a:latin typeface="Helvetica" pitchFamily="34" charset="0"/>
              </a:rPr>
              <a:t>Arts &amp; </a:t>
            </a:r>
            <a:r>
              <a:rPr lang="en-US" sz="1600" dirty="0" smtClean="0">
                <a:latin typeface="Helvetica" pitchFamily="34" charset="0"/>
              </a:rPr>
              <a:t>Entertainment</a:t>
            </a:r>
            <a:endParaRPr lang="en-US" sz="16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20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1650750"/>
            <a:ext cx="4052236" cy="4220661"/>
          </a:xfrm>
          <a:custGeom>
            <a:avLst/>
            <a:gdLst>
              <a:gd name="T0" fmla="*/ 0 w 542"/>
              <a:gd name="T1" fmla="*/ 0 h 524"/>
              <a:gd name="T2" fmla="*/ 0 w 542"/>
              <a:gd name="T3" fmla="*/ 524 h 524"/>
              <a:gd name="T4" fmla="*/ 542 w 542"/>
              <a:gd name="T5" fmla="*/ 524 h 524"/>
              <a:gd name="T6" fmla="*/ 133 w 542"/>
              <a:gd name="T7" fmla="*/ 0 h 524"/>
              <a:gd name="T8" fmla="*/ 0 w 542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2" h="524">
                <a:moveTo>
                  <a:pt x="0" y="0"/>
                </a:moveTo>
                <a:lnTo>
                  <a:pt x="0" y="524"/>
                </a:lnTo>
                <a:lnTo>
                  <a:pt x="542" y="524"/>
                </a:lnTo>
                <a:lnTo>
                  <a:pt x="133" y="0"/>
                </a:lnTo>
                <a:lnTo>
                  <a:pt x="0" y="0"/>
                </a:lnTo>
                <a:close/>
              </a:path>
            </a:pathLst>
          </a:custGeom>
          <a:solidFill>
            <a:srgbClr val="B229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024514" y="1577973"/>
            <a:ext cx="9506710" cy="1200329"/>
            <a:chOff x="2024514" y="1603374"/>
            <a:chExt cx="9506710" cy="1200329"/>
          </a:xfrm>
        </p:grpSpPr>
        <p:sp>
          <p:nvSpPr>
            <p:cNvPr id="15" name="TextBox 14"/>
            <p:cNvSpPr txBox="1"/>
            <p:nvPr/>
          </p:nvSpPr>
          <p:spPr>
            <a:xfrm>
              <a:off x="2454442" y="1603374"/>
              <a:ext cx="90767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34" charset="0"/>
                </a:rPr>
                <a:t>Companies in the Logistics, Technology, Business Services, Financial Technology and Healthcare Services sectors </a:t>
              </a:r>
              <a:r>
                <a:rPr lang="en-US" sz="2400" dirty="0" smtClean="0">
                  <a:latin typeface="Helvetica" pitchFamily="34" charset="0"/>
                </a:rPr>
                <a:t>are projected very likely to survive </a:t>
              </a:r>
              <a:r>
                <a:rPr lang="en-US" sz="2400" dirty="0">
                  <a:latin typeface="Helvetica" pitchFamily="34" charset="0"/>
                </a:rPr>
                <a:t>the effects of COVID-19.</a:t>
              </a:r>
            </a:p>
          </p:txBody>
        </p:sp>
        <p:sp>
          <p:nvSpPr>
            <p:cNvPr id="22" name="Shape 5066"/>
            <p:cNvSpPr>
              <a:spLocks noChangeAspect="1"/>
            </p:cNvSpPr>
            <p:nvPr/>
          </p:nvSpPr>
          <p:spPr>
            <a:xfrm>
              <a:off x="2024514" y="1650750"/>
              <a:ext cx="365760" cy="368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40" y="2342"/>
                  </a:moveTo>
                  <a:lnTo>
                    <a:pt x="59740" y="2342"/>
                  </a:lnTo>
                  <a:cubicBezTo>
                    <a:pt x="25454" y="2342"/>
                    <a:pt x="0" y="27592"/>
                    <a:pt x="0" y="62212"/>
                  </a:cubicBezTo>
                  <a:cubicBezTo>
                    <a:pt x="0" y="94490"/>
                    <a:pt x="27792" y="119739"/>
                    <a:pt x="59740" y="119739"/>
                  </a:cubicBezTo>
                  <a:cubicBezTo>
                    <a:pt x="94285" y="119739"/>
                    <a:pt x="119740" y="92147"/>
                    <a:pt x="119740" y="59869"/>
                  </a:cubicBezTo>
                  <a:cubicBezTo>
                    <a:pt x="119740" y="27592"/>
                    <a:pt x="92207" y="0"/>
                    <a:pt x="59740" y="2342"/>
                  </a:cubicBezTo>
                  <a:close/>
                  <a:moveTo>
                    <a:pt x="64415" y="20563"/>
                  </a:moveTo>
                  <a:lnTo>
                    <a:pt x="64415" y="20563"/>
                  </a:lnTo>
                  <a:cubicBezTo>
                    <a:pt x="71428" y="20563"/>
                    <a:pt x="73506" y="25249"/>
                    <a:pt x="73506" y="27592"/>
                  </a:cubicBezTo>
                  <a:cubicBezTo>
                    <a:pt x="73506" y="34360"/>
                    <a:pt x="69090" y="39045"/>
                    <a:pt x="62077" y="39045"/>
                  </a:cubicBezTo>
                  <a:cubicBezTo>
                    <a:pt x="57662" y="39045"/>
                    <a:pt x="55324" y="34360"/>
                    <a:pt x="55324" y="29934"/>
                  </a:cubicBezTo>
                  <a:cubicBezTo>
                    <a:pt x="55324" y="27592"/>
                    <a:pt x="57662" y="20563"/>
                    <a:pt x="64415" y="20563"/>
                  </a:cubicBezTo>
                  <a:close/>
                  <a:moveTo>
                    <a:pt x="50649" y="96832"/>
                  </a:moveTo>
                  <a:lnTo>
                    <a:pt x="50649" y="96832"/>
                  </a:lnTo>
                  <a:cubicBezTo>
                    <a:pt x="45974" y="96832"/>
                    <a:pt x="43896" y="94490"/>
                    <a:pt x="45974" y="85119"/>
                  </a:cubicBezTo>
                  <a:cubicBezTo>
                    <a:pt x="50649" y="64555"/>
                    <a:pt x="50649" y="64555"/>
                    <a:pt x="50649" y="64555"/>
                  </a:cubicBezTo>
                  <a:cubicBezTo>
                    <a:pt x="50649" y="62212"/>
                    <a:pt x="50649" y="59869"/>
                    <a:pt x="50649" y="59869"/>
                  </a:cubicBezTo>
                  <a:cubicBezTo>
                    <a:pt x="48311" y="59869"/>
                    <a:pt x="43896" y="62212"/>
                    <a:pt x="41558" y="64555"/>
                  </a:cubicBezTo>
                  <a:cubicBezTo>
                    <a:pt x="39220" y="62212"/>
                    <a:pt x="39220" y="62212"/>
                    <a:pt x="39220" y="62212"/>
                  </a:cubicBezTo>
                  <a:cubicBezTo>
                    <a:pt x="48311" y="53101"/>
                    <a:pt x="59740" y="48156"/>
                    <a:pt x="64415" y="48156"/>
                  </a:cubicBezTo>
                  <a:cubicBezTo>
                    <a:pt x="69090" y="48156"/>
                    <a:pt x="69090" y="53101"/>
                    <a:pt x="69090" y="59869"/>
                  </a:cubicBezTo>
                  <a:cubicBezTo>
                    <a:pt x="62077" y="80694"/>
                    <a:pt x="62077" y="80694"/>
                    <a:pt x="62077" y="80694"/>
                  </a:cubicBezTo>
                  <a:cubicBezTo>
                    <a:pt x="62077" y="85119"/>
                    <a:pt x="62077" y="85119"/>
                    <a:pt x="62077" y="85119"/>
                  </a:cubicBezTo>
                  <a:cubicBezTo>
                    <a:pt x="64415" y="85119"/>
                    <a:pt x="69090" y="85119"/>
                    <a:pt x="71428" y="80694"/>
                  </a:cubicBezTo>
                  <a:cubicBezTo>
                    <a:pt x="73506" y="85119"/>
                    <a:pt x="73506" y="85119"/>
                    <a:pt x="73506" y="85119"/>
                  </a:cubicBezTo>
                  <a:cubicBezTo>
                    <a:pt x="64415" y="94490"/>
                    <a:pt x="55324" y="96832"/>
                    <a:pt x="50649" y="9683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98770" y="2936582"/>
            <a:ext cx="7732454" cy="3046988"/>
            <a:chOff x="3798770" y="2936582"/>
            <a:chExt cx="7732454" cy="3046988"/>
          </a:xfrm>
        </p:grpSpPr>
        <p:sp>
          <p:nvSpPr>
            <p:cNvPr id="10" name="TextBox 9"/>
            <p:cNvSpPr txBox="1"/>
            <p:nvPr/>
          </p:nvSpPr>
          <p:spPr>
            <a:xfrm>
              <a:off x="4244740" y="2936582"/>
              <a:ext cx="7286484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34" charset="0"/>
                </a:rPr>
                <a:t>Other </a:t>
              </a:r>
              <a:r>
                <a:rPr lang="en-US" sz="2400" dirty="0" smtClean="0">
                  <a:latin typeface="Helvetica" pitchFamily="34" charset="0"/>
                </a:rPr>
                <a:t>companies on our </a:t>
              </a:r>
              <a:r>
                <a:rPr lang="en-US" sz="2400" dirty="0" err="1" smtClean="0">
                  <a:latin typeface="Helvetica" pitchFamily="34" charset="0"/>
                </a:rPr>
                <a:t>watchlist</a:t>
              </a:r>
              <a:r>
                <a:rPr lang="en-US" sz="2400" dirty="0" smtClean="0">
                  <a:latin typeface="Helvetica" pitchFamily="34" charset="0"/>
                </a:rPr>
                <a:t> </a:t>
              </a:r>
              <a:r>
                <a:rPr lang="en-US" sz="2400" dirty="0">
                  <a:latin typeface="Helvetica" pitchFamily="34" charset="0"/>
                </a:rPr>
                <a:t>include </a:t>
              </a:r>
              <a:r>
                <a:rPr lang="en-US" sz="2400" b="1" dirty="0">
                  <a:latin typeface="Helvetica" pitchFamily="34" charset="0"/>
                </a:rPr>
                <a:t>Manufacturing for Essential Commodities</a:t>
              </a:r>
              <a:r>
                <a:rPr lang="en-US" sz="2400" dirty="0">
                  <a:latin typeface="Helvetica" pitchFamily="34" charset="0"/>
                </a:rPr>
                <a:t> (food and beverage, medical supplies, home and personal hygiene products), </a:t>
              </a:r>
              <a:r>
                <a:rPr lang="en-US" sz="2400" b="1" dirty="0">
                  <a:latin typeface="Helvetica" pitchFamily="34" charset="0"/>
                </a:rPr>
                <a:t>Retail</a:t>
              </a:r>
              <a:r>
                <a:rPr lang="en-US" sz="2400" dirty="0">
                  <a:latin typeface="Helvetica" pitchFamily="34" charset="0"/>
                </a:rPr>
                <a:t> (groceries and public markets), </a:t>
              </a:r>
              <a:r>
                <a:rPr lang="en-US" sz="2400" b="1" dirty="0">
                  <a:latin typeface="Helvetica" pitchFamily="34" charset="0"/>
                </a:rPr>
                <a:t>Hospitals</a:t>
              </a:r>
              <a:r>
                <a:rPr lang="en-US" sz="2400" dirty="0">
                  <a:latin typeface="Helvetica" pitchFamily="34" charset="0"/>
                </a:rPr>
                <a:t>,  </a:t>
              </a:r>
              <a:r>
                <a:rPr lang="en-US" sz="2400" b="1" dirty="0">
                  <a:latin typeface="Helvetica" pitchFamily="34" charset="0"/>
                </a:rPr>
                <a:t>Quick-Service Restaurants</a:t>
              </a:r>
              <a:r>
                <a:rPr lang="en-US" sz="2400" dirty="0">
                  <a:latin typeface="Helvetica" pitchFamily="34" charset="0"/>
                </a:rPr>
                <a:t>, </a:t>
              </a:r>
              <a:r>
                <a:rPr lang="en-US" sz="2400" b="1" dirty="0">
                  <a:latin typeface="Helvetica" pitchFamily="34" charset="0"/>
                </a:rPr>
                <a:t>Delivery Services</a:t>
              </a:r>
              <a:r>
                <a:rPr lang="en-US" sz="2400" dirty="0">
                  <a:latin typeface="Helvetica" pitchFamily="34" charset="0"/>
                </a:rPr>
                <a:t>, </a:t>
              </a:r>
              <a:r>
                <a:rPr lang="en-US" sz="2400" b="1" dirty="0">
                  <a:latin typeface="Helvetica" pitchFamily="34" charset="0"/>
                </a:rPr>
                <a:t>Banks</a:t>
              </a:r>
              <a:r>
                <a:rPr lang="en-US" sz="2400" dirty="0">
                  <a:latin typeface="Helvetica" pitchFamily="34" charset="0"/>
                </a:rPr>
                <a:t>, </a:t>
              </a:r>
              <a:r>
                <a:rPr lang="en-US" sz="2400" b="1" dirty="0">
                  <a:latin typeface="Helvetica" pitchFamily="34" charset="0"/>
                </a:rPr>
                <a:t>Utilities</a:t>
              </a:r>
              <a:r>
                <a:rPr lang="en-US" sz="2400" dirty="0">
                  <a:latin typeface="Helvetica" pitchFamily="34" charset="0"/>
                </a:rPr>
                <a:t> (power, water, telecommunications, waste management) and </a:t>
              </a:r>
              <a:r>
                <a:rPr lang="en-US" sz="2400" b="1" dirty="0">
                  <a:latin typeface="Helvetica" pitchFamily="34" charset="0"/>
                </a:rPr>
                <a:t>Business Process Outsourcing</a:t>
              </a:r>
              <a:r>
                <a:rPr lang="en-US" sz="2400" dirty="0">
                  <a:latin typeface="Helvetica" pitchFamily="34" charset="0"/>
                </a:rPr>
                <a:t>.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Shape 5066"/>
            <p:cNvSpPr>
              <a:spLocks noChangeAspect="1"/>
            </p:cNvSpPr>
            <p:nvPr/>
          </p:nvSpPr>
          <p:spPr>
            <a:xfrm>
              <a:off x="3798770" y="2965590"/>
              <a:ext cx="365760" cy="368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40" y="2342"/>
                  </a:moveTo>
                  <a:lnTo>
                    <a:pt x="59740" y="2342"/>
                  </a:lnTo>
                  <a:cubicBezTo>
                    <a:pt x="25454" y="2342"/>
                    <a:pt x="0" y="27592"/>
                    <a:pt x="0" y="62212"/>
                  </a:cubicBezTo>
                  <a:cubicBezTo>
                    <a:pt x="0" y="94490"/>
                    <a:pt x="27792" y="119739"/>
                    <a:pt x="59740" y="119739"/>
                  </a:cubicBezTo>
                  <a:cubicBezTo>
                    <a:pt x="94285" y="119739"/>
                    <a:pt x="119740" y="92147"/>
                    <a:pt x="119740" y="59869"/>
                  </a:cubicBezTo>
                  <a:cubicBezTo>
                    <a:pt x="119740" y="27592"/>
                    <a:pt x="92207" y="0"/>
                    <a:pt x="59740" y="2342"/>
                  </a:cubicBezTo>
                  <a:close/>
                  <a:moveTo>
                    <a:pt x="64415" y="20563"/>
                  </a:moveTo>
                  <a:lnTo>
                    <a:pt x="64415" y="20563"/>
                  </a:lnTo>
                  <a:cubicBezTo>
                    <a:pt x="71428" y="20563"/>
                    <a:pt x="73506" y="25249"/>
                    <a:pt x="73506" y="27592"/>
                  </a:cubicBezTo>
                  <a:cubicBezTo>
                    <a:pt x="73506" y="34360"/>
                    <a:pt x="69090" y="39045"/>
                    <a:pt x="62077" y="39045"/>
                  </a:cubicBezTo>
                  <a:cubicBezTo>
                    <a:pt x="57662" y="39045"/>
                    <a:pt x="55324" y="34360"/>
                    <a:pt x="55324" y="29934"/>
                  </a:cubicBezTo>
                  <a:cubicBezTo>
                    <a:pt x="55324" y="27592"/>
                    <a:pt x="57662" y="20563"/>
                    <a:pt x="64415" y="20563"/>
                  </a:cubicBezTo>
                  <a:close/>
                  <a:moveTo>
                    <a:pt x="50649" y="96832"/>
                  </a:moveTo>
                  <a:lnTo>
                    <a:pt x="50649" y="96832"/>
                  </a:lnTo>
                  <a:cubicBezTo>
                    <a:pt x="45974" y="96832"/>
                    <a:pt x="43896" y="94490"/>
                    <a:pt x="45974" y="85119"/>
                  </a:cubicBezTo>
                  <a:cubicBezTo>
                    <a:pt x="50649" y="64555"/>
                    <a:pt x="50649" y="64555"/>
                    <a:pt x="50649" y="64555"/>
                  </a:cubicBezTo>
                  <a:cubicBezTo>
                    <a:pt x="50649" y="62212"/>
                    <a:pt x="50649" y="59869"/>
                    <a:pt x="50649" y="59869"/>
                  </a:cubicBezTo>
                  <a:cubicBezTo>
                    <a:pt x="48311" y="59869"/>
                    <a:pt x="43896" y="62212"/>
                    <a:pt x="41558" y="64555"/>
                  </a:cubicBezTo>
                  <a:cubicBezTo>
                    <a:pt x="39220" y="62212"/>
                    <a:pt x="39220" y="62212"/>
                    <a:pt x="39220" y="62212"/>
                  </a:cubicBezTo>
                  <a:cubicBezTo>
                    <a:pt x="48311" y="53101"/>
                    <a:pt x="59740" y="48156"/>
                    <a:pt x="64415" y="48156"/>
                  </a:cubicBezTo>
                  <a:cubicBezTo>
                    <a:pt x="69090" y="48156"/>
                    <a:pt x="69090" y="53101"/>
                    <a:pt x="69090" y="59869"/>
                  </a:cubicBezTo>
                  <a:cubicBezTo>
                    <a:pt x="62077" y="80694"/>
                    <a:pt x="62077" y="80694"/>
                    <a:pt x="62077" y="80694"/>
                  </a:cubicBezTo>
                  <a:cubicBezTo>
                    <a:pt x="62077" y="85119"/>
                    <a:pt x="62077" y="85119"/>
                    <a:pt x="62077" y="85119"/>
                  </a:cubicBezTo>
                  <a:cubicBezTo>
                    <a:pt x="64415" y="85119"/>
                    <a:pt x="69090" y="85119"/>
                    <a:pt x="71428" y="80694"/>
                  </a:cubicBezTo>
                  <a:cubicBezTo>
                    <a:pt x="73506" y="85119"/>
                    <a:pt x="73506" y="85119"/>
                    <a:pt x="73506" y="85119"/>
                  </a:cubicBezTo>
                  <a:cubicBezTo>
                    <a:pt x="64415" y="94490"/>
                    <a:pt x="55324" y="96832"/>
                    <a:pt x="50649" y="9683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26150" y="568018"/>
            <a:ext cx="5468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EMPLOYMENT MARKET</a:t>
            </a:r>
            <a:endParaRPr lang="id-ID" sz="36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27884" y="414544"/>
            <a:ext cx="4275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4800" dirty="0" smtClean="0">
                <a:solidFill>
                  <a:srgbClr val="B22921"/>
                </a:solidFill>
                <a:latin typeface="Arial Rounded MT Bold" pitchFamily="34" charset="0"/>
              </a:rPr>
              <a:t>PROJECTION</a:t>
            </a:r>
            <a:endParaRPr lang="id-ID" sz="4800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8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9506738" y="0"/>
            <a:ext cx="2685262" cy="3557280"/>
            <a:chOff x="9506738" y="0"/>
            <a:chExt cx="2685262" cy="4083538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458502" y="0"/>
              <a:ext cx="1733498" cy="4083538"/>
            </a:xfrm>
            <a:custGeom>
              <a:avLst/>
              <a:gdLst>
                <a:gd name="T0" fmla="*/ 391 w 391"/>
                <a:gd name="T1" fmla="*/ 0 h 930"/>
                <a:gd name="T2" fmla="*/ 0 w 391"/>
                <a:gd name="T3" fmla="*/ 232 h 930"/>
                <a:gd name="T4" fmla="*/ 391 w 391"/>
                <a:gd name="T5" fmla="*/ 930 h 930"/>
                <a:gd name="T6" fmla="*/ 391 w 391"/>
                <a:gd name="T7" fmla="*/ 0 h 930"/>
                <a:gd name="connsiteX0" fmla="*/ 10097 w 10097"/>
                <a:gd name="connsiteY0" fmla="*/ 0 h 10000"/>
                <a:gd name="connsiteX1" fmla="*/ 0 w 10097"/>
                <a:gd name="connsiteY1" fmla="*/ 2547 h 10000"/>
                <a:gd name="connsiteX2" fmla="*/ 10097 w 10097"/>
                <a:gd name="connsiteY2" fmla="*/ 10000 h 10000"/>
                <a:gd name="connsiteX3" fmla="*/ 10097 w 10097"/>
                <a:gd name="connsiteY3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97" h="10000">
                  <a:moveTo>
                    <a:pt x="10097" y="0"/>
                  </a:moveTo>
                  <a:lnTo>
                    <a:pt x="0" y="2547"/>
                  </a:lnTo>
                  <a:lnTo>
                    <a:pt x="10097" y="10000"/>
                  </a:lnTo>
                  <a:lnTo>
                    <a:pt x="10097" y="0"/>
                  </a:lnTo>
                  <a:close/>
                </a:path>
              </a:pathLst>
            </a:custGeom>
            <a:solidFill>
              <a:srgbClr val="19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9506738" y="1051653"/>
              <a:ext cx="1845315" cy="2379601"/>
            </a:xfrm>
            <a:custGeom>
              <a:avLst/>
              <a:gdLst>
                <a:gd name="T0" fmla="*/ 0 w 411"/>
                <a:gd name="T1" fmla="*/ 0 h 530"/>
                <a:gd name="T2" fmla="*/ 306 w 411"/>
                <a:gd name="T3" fmla="*/ 530 h 530"/>
                <a:gd name="T4" fmla="*/ 411 w 411"/>
                <a:gd name="T5" fmla="*/ 349 h 530"/>
                <a:gd name="T6" fmla="*/ 214 w 411"/>
                <a:gd name="T7" fmla="*/ 0 h 530"/>
                <a:gd name="T8" fmla="*/ 0 w 411"/>
                <a:gd name="T9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530">
                  <a:moveTo>
                    <a:pt x="0" y="0"/>
                  </a:moveTo>
                  <a:lnTo>
                    <a:pt x="306" y="530"/>
                  </a:lnTo>
                  <a:lnTo>
                    <a:pt x="411" y="349"/>
                  </a:lnTo>
                  <a:lnTo>
                    <a:pt x="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2921"/>
            </a:solidFill>
            <a:ln w="301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623122" y="1033796"/>
            <a:ext cx="6883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TO SOFTEN IMPACT OF COVID-19</a:t>
            </a:r>
            <a:endParaRPr lang="id-ID" sz="32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6150" y="351268"/>
            <a:ext cx="73668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4800" dirty="0" smtClean="0">
                <a:solidFill>
                  <a:srgbClr val="B22921"/>
                </a:solidFill>
                <a:latin typeface="Arial Rounded MT Bold" pitchFamily="34" charset="0"/>
              </a:rPr>
              <a:t>COMPANY STRATEGIES</a:t>
            </a:r>
            <a:endParaRPr lang="id-ID" sz="4800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6150" y="1954518"/>
            <a:ext cx="4150092" cy="505856"/>
            <a:chOff x="626150" y="1954518"/>
            <a:chExt cx="4150092" cy="505856"/>
          </a:xfrm>
        </p:grpSpPr>
        <p:grpSp>
          <p:nvGrpSpPr>
            <p:cNvPr id="2" name="Group 1"/>
            <p:cNvGrpSpPr>
              <a:grpSpLocks noChangeAspect="1"/>
            </p:cNvGrpSpPr>
            <p:nvPr/>
          </p:nvGrpSpPr>
          <p:grpSpPr>
            <a:xfrm>
              <a:off x="626150" y="1954518"/>
              <a:ext cx="457200" cy="457200"/>
              <a:chOff x="6826847" y="5502621"/>
              <a:chExt cx="640080" cy="640080"/>
            </a:xfrm>
          </p:grpSpPr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6826847" y="5502621"/>
                <a:ext cx="640080" cy="6400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Shape 5115"/>
              <p:cNvSpPr>
                <a:spLocks noChangeAspect="1"/>
              </p:cNvSpPr>
              <p:nvPr/>
            </p:nvSpPr>
            <p:spPr>
              <a:xfrm>
                <a:off x="6998378" y="5564488"/>
                <a:ext cx="361186" cy="4200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4966" y="41876"/>
                    </a:moveTo>
                    <a:lnTo>
                      <a:pt x="114966" y="41876"/>
                    </a:lnTo>
                    <a:cubicBezTo>
                      <a:pt x="39999" y="67767"/>
                      <a:pt x="70463" y="0"/>
                      <a:pt x="11655" y="36022"/>
                    </a:cubicBezTo>
                    <a:cubicBezTo>
                      <a:pt x="0" y="40075"/>
                      <a:pt x="0" y="40075"/>
                      <a:pt x="0" y="40075"/>
                    </a:cubicBezTo>
                    <a:cubicBezTo>
                      <a:pt x="23311" y="119774"/>
                      <a:pt x="23311" y="119774"/>
                      <a:pt x="23311" y="119774"/>
                    </a:cubicBezTo>
                    <a:cubicBezTo>
                      <a:pt x="37350" y="119774"/>
                      <a:pt x="37350" y="119774"/>
                      <a:pt x="37350" y="119774"/>
                    </a:cubicBezTo>
                    <a:cubicBezTo>
                      <a:pt x="25695" y="79924"/>
                      <a:pt x="25695" y="79924"/>
                      <a:pt x="25695" y="79924"/>
                    </a:cubicBezTo>
                    <a:cubicBezTo>
                      <a:pt x="77615" y="43902"/>
                      <a:pt x="56423" y="119774"/>
                      <a:pt x="117350" y="43902"/>
                    </a:cubicBezTo>
                    <a:cubicBezTo>
                      <a:pt x="119735" y="43902"/>
                      <a:pt x="117350" y="41876"/>
                      <a:pt x="114966" y="418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1117868" y="1998709"/>
              <a:ext cx="3658374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lvl="1"/>
              <a:r>
                <a:rPr lang="en-US" sz="2400" dirty="0">
                  <a:latin typeface="Helvetica" pitchFamily="34" charset="0"/>
                </a:rPr>
                <a:t>Cost Efficiency </a:t>
              </a:r>
              <a:r>
                <a:rPr lang="en-US" sz="2400" dirty="0" smtClean="0">
                  <a:latin typeface="Helvetica" pitchFamily="34" charset="0"/>
                </a:rPr>
                <a:t>Measures</a:t>
              </a:r>
              <a:endParaRPr lang="en-US" sz="2400" dirty="0">
                <a:latin typeface="Helvetica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6150" y="3208998"/>
            <a:ext cx="10573324" cy="505856"/>
            <a:chOff x="626150" y="3208998"/>
            <a:chExt cx="10573324" cy="505856"/>
          </a:xfrm>
        </p:grpSpPr>
        <p:sp>
          <p:nvSpPr>
            <p:cNvPr id="17" name="TextBox 16"/>
            <p:cNvSpPr txBox="1"/>
            <p:nvPr/>
          </p:nvSpPr>
          <p:spPr>
            <a:xfrm>
              <a:off x="1117868" y="3253189"/>
              <a:ext cx="1008160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id-ID"/>
              </a:defPPr>
              <a:lvl2pPr marL="0" lvl="1">
                <a:defRPr sz="2400">
                  <a:latin typeface="Helvetica" pitchFamily="34" charset="0"/>
                </a:defRPr>
              </a:lvl2pPr>
            </a:lstStyle>
            <a:p>
              <a:pPr lvl="1"/>
              <a:r>
                <a:rPr lang="en-US" dirty="0"/>
                <a:t>Reduced </a:t>
              </a:r>
              <a:r>
                <a:rPr lang="en-US" dirty="0" smtClean="0"/>
                <a:t>Operations/Operational </a:t>
              </a:r>
              <a:r>
                <a:rPr lang="en-US" dirty="0"/>
                <a:t>Limitations Due to Labor Regulations </a:t>
              </a: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626150" y="3208998"/>
              <a:ext cx="457200" cy="457200"/>
              <a:chOff x="6826847" y="5502621"/>
              <a:chExt cx="640080" cy="640080"/>
            </a:xfrm>
          </p:grpSpPr>
          <p:sp>
            <p:nvSpPr>
              <p:cNvPr id="54" name="Oval 53"/>
              <p:cNvSpPr>
                <a:spLocks noChangeAspect="1"/>
              </p:cNvSpPr>
              <p:nvPr/>
            </p:nvSpPr>
            <p:spPr>
              <a:xfrm>
                <a:off x="6826847" y="5502621"/>
                <a:ext cx="640080" cy="6400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Shape 5115"/>
              <p:cNvSpPr>
                <a:spLocks noChangeAspect="1"/>
              </p:cNvSpPr>
              <p:nvPr/>
            </p:nvSpPr>
            <p:spPr>
              <a:xfrm>
                <a:off x="6998378" y="5564488"/>
                <a:ext cx="361186" cy="4200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4966" y="41876"/>
                    </a:moveTo>
                    <a:lnTo>
                      <a:pt x="114966" y="41876"/>
                    </a:lnTo>
                    <a:cubicBezTo>
                      <a:pt x="39999" y="67767"/>
                      <a:pt x="70463" y="0"/>
                      <a:pt x="11655" y="36022"/>
                    </a:cubicBezTo>
                    <a:cubicBezTo>
                      <a:pt x="0" y="40075"/>
                      <a:pt x="0" y="40075"/>
                      <a:pt x="0" y="40075"/>
                    </a:cubicBezTo>
                    <a:cubicBezTo>
                      <a:pt x="23311" y="119774"/>
                      <a:pt x="23311" y="119774"/>
                      <a:pt x="23311" y="119774"/>
                    </a:cubicBezTo>
                    <a:cubicBezTo>
                      <a:pt x="37350" y="119774"/>
                      <a:pt x="37350" y="119774"/>
                      <a:pt x="37350" y="119774"/>
                    </a:cubicBezTo>
                    <a:cubicBezTo>
                      <a:pt x="25695" y="79924"/>
                      <a:pt x="25695" y="79924"/>
                      <a:pt x="25695" y="79924"/>
                    </a:cubicBezTo>
                    <a:cubicBezTo>
                      <a:pt x="77615" y="43902"/>
                      <a:pt x="56423" y="119774"/>
                      <a:pt x="117350" y="43902"/>
                    </a:cubicBezTo>
                    <a:cubicBezTo>
                      <a:pt x="119735" y="43902"/>
                      <a:pt x="117350" y="41876"/>
                      <a:pt x="114966" y="418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26150" y="4481984"/>
            <a:ext cx="11128571" cy="505856"/>
            <a:chOff x="626150" y="4481984"/>
            <a:chExt cx="11128571" cy="505856"/>
          </a:xfrm>
        </p:grpSpPr>
        <p:sp>
          <p:nvSpPr>
            <p:cNvPr id="22" name="TextBox 21"/>
            <p:cNvSpPr txBox="1"/>
            <p:nvPr/>
          </p:nvSpPr>
          <p:spPr>
            <a:xfrm>
              <a:off x="1117868" y="4526175"/>
              <a:ext cx="1063685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id-ID"/>
              </a:defPPr>
              <a:lvl2pPr marL="0" lvl="1">
                <a:defRPr sz="2400">
                  <a:latin typeface="Helvetica" pitchFamily="34" charset="0"/>
                </a:defRPr>
              </a:lvl2pPr>
            </a:lstStyle>
            <a:p>
              <a:pPr lvl="1"/>
              <a:r>
                <a:rPr lang="en-US" dirty="0"/>
                <a:t>Development of New Offerings and Services to </a:t>
              </a:r>
              <a:r>
                <a:rPr lang="en-US" dirty="0" smtClean="0"/>
                <a:t>Cover Market/Revenue </a:t>
              </a:r>
              <a:r>
                <a:rPr lang="en-US" dirty="0"/>
                <a:t>Loss</a:t>
              </a: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6150" y="4481984"/>
              <a:ext cx="457200" cy="457200"/>
              <a:chOff x="6826847" y="5502621"/>
              <a:chExt cx="640080" cy="640080"/>
            </a:xfrm>
          </p:grpSpPr>
          <p:sp>
            <p:nvSpPr>
              <p:cNvPr id="60" name="Oval 59"/>
              <p:cNvSpPr>
                <a:spLocks noChangeAspect="1"/>
              </p:cNvSpPr>
              <p:nvPr/>
            </p:nvSpPr>
            <p:spPr>
              <a:xfrm>
                <a:off x="6826847" y="5502621"/>
                <a:ext cx="640080" cy="6400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Shape 5115"/>
              <p:cNvSpPr>
                <a:spLocks noChangeAspect="1"/>
              </p:cNvSpPr>
              <p:nvPr/>
            </p:nvSpPr>
            <p:spPr>
              <a:xfrm>
                <a:off x="6998378" y="5564488"/>
                <a:ext cx="361186" cy="4200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4966" y="41876"/>
                    </a:moveTo>
                    <a:lnTo>
                      <a:pt x="114966" y="41876"/>
                    </a:lnTo>
                    <a:cubicBezTo>
                      <a:pt x="39999" y="67767"/>
                      <a:pt x="70463" y="0"/>
                      <a:pt x="11655" y="36022"/>
                    </a:cubicBezTo>
                    <a:cubicBezTo>
                      <a:pt x="0" y="40075"/>
                      <a:pt x="0" y="40075"/>
                      <a:pt x="0" y="40075"/>
                    </a:cubicBezTo>
                    <a:cubicBezTo>
                      <a:pt x="23311" y="119774"/>
                      <a:pt x="23311" y="119774"/>
                      <a:pt x="23311" y="119774"/>
                    </a:cubicBezTo>
                    <a:cubicBezTo>
                      <a:pt x="37350" y="119774"/>
                      <a:pt x="37350" y="119774"/>
                      <a:pt x="37350" y="119774"/>
                    </a:cubicBezTo>
                    <a:cubicBezTo>
                      <a:pt x="25695" y="79924"/>
                      <a:pt x="25695" y="79924"/>
                      <a:pt x="25695" y="79924"/>
                    </a:cubicBezTo>
                    <a:cubicBezTo>
                      <a:pt x="77615" y="43902"/>
                      <a:pt x="56423" y="119774"/>
                      <a:pt x="117350" y="43902"/>
                    </a:cubicBezTo>
                    <a:cubicBezTo>
                      <a:pt x="119735" y="43902"/>
                      <a:pt x="117350" y="41876"/>
                      <a:pt x="114966" y="418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626150" y="5108518"/>
            <a:ext cx="4002616" cy="505856"/>
            <a:chOff x="626150" y="5108518"/>
            <a:chExt cx="4002616" cy="505856"/>
          </a:xfrm>
        </p:grpSpPr>
        <p:sp>
          <p:nvSpPr>
            <p:cNvPr id="28" name="TextBox 27"/>
            <p:cNvSpPr txBox="1"/>
            <p:nvPr/>
          </p:nvSpPr>
          <p:spPr>
            <a:xfrm>
              <a:off x="1117868" y="5152709"/>
              <a:ext cx="351089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id-ID"/>
              </a:defPPr>
              <a:lvl2pPr marL="0" lvl="1">
                <a:defRPr sz="2400">
                  <a:latin typeface="Helvetica" pitchFamily="34" charset="0"/>
                </a:defRPr>
              </a:lvl2pPr>
            </a:lstStyle>
            <a:p>
              <a:pPr lvl="1"/>
              <a:r>
                <a:rPr lang="en-US" dirty="0" err="1" smtClean="0"/>
                <a:t>Upskilling</a:t>
              </a:r>
              <a:r>
                <a:rPr lang="en-US" dirty="0" smtClean="0"/>
                <a:t> and Reskilling</a:t>
              </a:r>
              <a:endParaRPr lang="en-US" dirty="0"/>
            </a:p>
          </p:txBody>
        </p:sp>
        <p:grpSp>
          <p:nvGrpSpPr>
            <p:cNvPr id="62" name="Group 61"/>
            <p:cNvGrpSpPr>
              <a:grpSpLocks noChangeAspect="1"/>
            </p:cNvGrpSpPr>
            <p:nvPr/>
          </p:nvGrpSpPr>
          <p:grpSpPr>
            <a:xfrm>
              <a:off x="626150" y="5108518"/>
              <a:ext cx="457200" cy="457200"/>
              <a:chOff x="6826847" y="5502621"/>
              <a:chExt cx="640080" cy="640080"/>
            </a:xfrm>
          </p:grpSpPr>
          <p:sp>
            <p:nvSpPr>
              <p:cNvPr id="63" name="Oval 62"/>
              <p:cNvSpPr>
                <a:spLocks noChangeAspect="1"/>
              </p:cNvSpPr>
              <p:nvPr/>
            </p:nvSpPr>
            <p:spPr>
              <a:xfrm>
                <a:off x="6826847" y="5502621"/>
                <a:ext cx="640080" cy="6400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Shape 5115"/>
              <p:cNvSpPr>
                <a:spLocks noChangeAspect="1"/>
              </p:cNvSpPr>
              <p:nvPr/>
            </p:nvSpPr>
            <p:spPr>
              <a:xfrm>
                <a:off x="6998378" y="5564488"/>
                <a:ext cx="361186" cy="4200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4966" y="41876"/>
                    </a:moveTo>
                    <a:lnTo>
                      <a:pt x="114966" y="41876"/>
                    </a:lnTo>
                    <a:cubicBezTo>
                      <a:pt x="39999" y="67767"/>
                      <a:pt x="70463" y="0"/>
                      <a:pt x="11655" y="36022"/>
                    </a:cubicBezTo>
                    <a:cubicBezTo>
                      <a:pt x="0" y="40075"/>
                      <a:pt x="0" y="40075"/>
                      <a:pt x="0" y="40075"/>
                    </a:cubicBezTo>
                    <a:cubicBezTo>
                      <a:pt x="23311" y="119774"/>
                      <a:pt x="23311" y="119774"/>
                      <a:pt x="23311" y="119774"/>
                    </a:cubicBezTo>
                    <a:cubicBezTo>
                      <a:pt x="37350" y="119774"/>
                      <a:pt x="37350" y="119774"/>
                      <a:pt x="37350" y="119774"/>
                    </a:cubicBezTo>
                    <a:cubicBezTo>
                      <a:pt x="25695" y="79924"/>
                      <a:pt x="25695" y="79924"/>
                      <a:pt x="25695" y="79924"/>
                    </a:cubicBezTo>
                    <a:cubicBezTo>
                      <a:pt x="77615" y="43902"/>
                      <a:pt x="56423" y="119774"/>
                      <a:pt x="117350" y="43902"/>
                    </a:cubicBezTo>
                    <a:cubicBezTo>
                      <a:pt x="119735" y="43902"/>
                      <a:pt x="117350" y="41876"/>
                      <a:pt x="114966" y="418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626150" y="3843998"/>
            <a:ext cx="4340849" cy="501667"/>
            <a:chOff x="626150" y="3843998"/>
            <a:chExt cx="4340849" cy="501667"/>
          </a:xfrm>
        </p:grpSpPr>
        <p:grpSp>
          <p:nvGrpSpPr>
            <p:cNvPr id="56" name="Group 55"/>
            <p:cNvGrpSpPr>
              <a:grpSpLocks noChangeAspect="1"/>
            </p:cNvGrpSpPr>
            <p:nvPr/>
          </p:nvGrpSpPr>
          <p:grpSpPr>
            <a:xfrm>
              <a:off x="626150" y="3843998"/>
              <a:ext cx="457200" cy="457200"/>
              <a:chOff x="6826847" y="5502621"/>
              <a:chExt cx="640080" cy="640080"/>
            </a:xfrm>
          </p:grpSpPr>
          <p:sp>
            <p:nvSpPr>
              <p:cNvPr id="57" name="Oval 56"/>
              <p:cNvSpPr>
                <a:spLocks noChangeAspect="1"/>
              </p:cNvSpPr>
              <p:nvPr/>
            </p:nvSpPr>
            <p:spPr>
              <a:xfrm>
                <a:off x="6826847" y="5502621"/>
                <a:ext cx="640080" cy="6400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Shape 5115"/>
              <p:cNvSpPr>
                <a:spLocks noChangeAspect="1"/>
              </p:cNvSpPr>
              <p:nvPr/>
            </p:nvSpPr>
            <p:spPr>
              <a:xfrm>
                <a:off x="6998378" y="5564488"/>
                <a:ext cx="361186" cy="4200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4966" y="41876"/>
                    </a:moveTo>
                    <a:lnTo>
                      <a:pt x="114966" y="41876"/>
                    </a:lnTo>
                    <a:cubicBezTo>
                      <a:pt x="39999" y="67767"/>
                      <a:pt x="70463" y="0"/>
                      <a:pt x="11655" y="36022"/>
                    </a:cubicBezTo>
                    <a:cubicBezTo>
                      <a:pt x="0" y="40075"/>
                      <a:pt x="0" y="40075"/>
                      <a:pt x="0" y="40075"/>
                    </a:cubicBezTo>
                    <a:cubicBezTo>
                      <a:pt x="23311" y="119774"/>
                      <a:pt x="23311" y="119774"/>
                      <a:pt x="23311" y="119774"/>
                    </a:cubicBezTo>
                    <a:cubicBezTo>
                      <a:pt x="37350" y="119774"/>
                      <a:pt x="37350" y="119774"/>
                      <a:pt x="37350" y="119774"/>
                    </a:cubicBezTo>
                    <a:cubicBezTo>
                      <a:pt x="25695" y="79924"/>
                      <a:pt x="25695" y="79924"/>
                      <a:pt x="25695" y="79924"/>
                    </a:cubicBezTo>
                    <a:cubicBezTo>
                      <a:pt x="77615" y="43902"/>
                      <a:pt x="56423" y="119774"/>
                      <a:pt x="117350" y="43902"/>
                    </a:cubicBezTo>
                    <a:cubicBezTo>
                      <a:pt x="119735" y="43902"/>
                      <a:pt x="117350" y="41876"/>
                      <a:pt x="114966" y="418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1117868" y="3884000"/>
              <a:ext cx="3849131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id-ID"/>
              </a:defPPr>
              <a:lvl2pPr marL="0" lvl="1">
                <a:defRPr sz="2400">
                  <a:latin typeface="Helvetica" pitchFamily="34" charset="0"/>
                </a:defRPr>
              </a:lvl2pPr>
            </a:lstStyle>
            <a:p>
              <a:pPr lvl="1"/>
              <a:r>
                <a:rPr lang="en-US" dirty="0"/>
                <a:t>Deferred Expansion Plans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6150" y="2581052"/>
            <a:ext cx="4802513" cy="505856"/>
            <a:chOff x="626150" y="2581052"/>
            <a:chExt cx="4802513" cy="505856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626150" y="2581052"/>
              <a:ext cx="457200" cy="457200"/>
              <a:chOff x="6826847" y="5502621"/>
              <a:chExt cx="640080" cy="640080"/>
            </a:xfrm>
          </p:grpSpPr>
          <p:sp>
            <p:nvSpPr>
              <p:cNvPr id="38" name="Oval 37"/>
              <p:cNvSpPr>
                <a:spLocks noChangeAspect="1"/>
              </p:cNvSpPr>
              <p:nvPr/>
            </p:nvSpPr>
            <p:spPr>
              <a:xfrm>
                <a:off x="6826847" y="5502621"/>
                <a:ext cx="640080" cy="6400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Shape 5115"/>
              <p:cNvSpPr>
                <a:spLocks noChangeAspect="1"/>
              </p:cNvSpPr>
              <p:nvPr/>
            </p:nvSpPr>
            <p:spPr>
              <a:xfrm>
                <a:off x="6998378" y="5564488"/>
                <a:ext cx="361186" cy="4200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4966" y="41876"/>
                    </a:moveTo>
                    <a:lnTo>
                      <a:pt x="114966" y="41876"/>
                    </a:lnTo>
                    <a:cubicBezTo>
                      <a:pt x="39999" y="67767"/>
                      <a:pt x="70463" y="0"/>
                      <a:pt x="11655" y="36022"/>
                    </a:cubicBezTo>
                    <a:cubicBezTo>
                      <a:pt x="0" y="40075"/>
                      <a:pt x="0" y="40075"/>
                      <a:pt x="0" y="40075"/>
                    </a:cubicBezTo>
                    <a:cubicBezTo>
                      <a:pt x="23311" y="119774"/>
                      <a:pt x="23311" y="119774"/>
                      <a:pt x="23311" y="119774"/>
                    </a:cubicBezTo>
                    <a:cubicBezTo>
                      <a:pt x="37350" y="119774"/>
                      <a:pt x="37350" y="119774"/>
                      <a:pt x="37350" y="119774"/>
                    </a:cubicBezTo>
                    <a:cubicBezTo>
                      <a:pt x="25695" y="79924"/>
                      <a:pt x="25695" y="79924"/>
                      <a:pt x="25695" y="79924"/>
                    </a:cubicBezTo>
                    <a:cubicBezTo>
                      <a:pt x="77615" y="43902"/>
                      <a:pt x="56423" y="119774"/>
                      <a:pt x="117350" y="43902"/>
                    </a:cubicBezTo>
                    <a:cubicBezTo>
                      <a:pt x="119735" y="43902"/>
                      <a:pt x="117350" y="41876"/>
                      <a:pt x="114966" y="418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1117868" y="2625243"/>
              <a:ext cx="431079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lvl="1"/>
              <a:r>
                <a:rPr lang="en-US" sz="2400" dirty="0" smtClean="0">
                  <a:latin typeface="Helvetica" pitchFamily="34" charset="0"/>
                </a:rPr>
                <a:t>Business </a:t>
              </a:r>
              <a:r>
                <a:rPr lang="en-US" sz="2400" dirty="0">
                  <a:latin typeface="Helvetica" pitchFamily="34" charset="0"/>
                </a:rPr>
                <a:t>Continuity </a:t>
              </a:r>
              <a:r>
                <a:rPr lang="en-US" sz="2400" dirty="0" smtClean="0">
                  <a:latin typeface="Helvetica" pitchFamily="34" charset="0"/>
                </a:rPr>
                <a:t>Programs</a:t>
              </a:r>
              <a:endParaRPr lang="en-US" sz="2400" dirty="0">
                <a:latin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518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687152" y="1033796"/>
            <a:ext cx="8004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TO RESPOND TO THE COVID-19 CRISIS</a:t>
            </a:r>
            <a:endParaRPr lang="id-ID" sz="32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6150" y="351268"/>
            <a:ext cx="7829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4800" dirty="0" smtClean="0">
                <a:solidFill>
                  <a:srgbClr val="B22921"/>
                </a:solidFill>
                <a:latin typeface="Arial Rounded MT Bold" pitchFamily="34" charset="0"/>
              </a:rPr>
              <a:t>FOUR-PILLAR STRATEGY</a:t>
            </a:r>
            <a:endParaRPr lang="id-ID" sz="4800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  <p:sp>
        <p:nvSpPr>
          <p:cNvPr id="40" name="Freeform 39"/>
          <p:cNvSpPr>
            <a:spLocks noChangeAspect="1"/>
          </p:cNvSpPr>
          <p:nvPr/>
        </p:nvSpPr>
        <p:spPr bwMode="auto">
          <a:xfrm>
            <a:off x="10178577" y="4566727"/>
            <a:ext cx="2103120" cy="2377440"/>
          </a:xfrm>
          <a:custGeom>
            <a:avLst/>
            <a:gdLst>
              <a:gd name="T0" fmla="*/ 109 w 411"/>
              <a:gd name="T1" fmla="*/ 176 h 488"/>
              <a:gd name="T2" fmla="*/ 0 w 411"/>
              <a:gd name="T3" fmla="*/ 240 h 488"/>
              <a:gd name="T4" fmla="*/ 411 w 411"/>
              <a:gd name="T5" fmla="*/ 488 h 488"/>
              <a:gd name="T6" fmla="*/ 411 w 411"/>
              <a:gd name="T7" fmla="*/ 0 h 488"/>
              <a:gd name="T8" fmla="*/ 109 w 411"/>
              <a:gd name="T9" fmla="*/ 1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1" h="488">
                <a:moveTo>
                  <a:pt x="109" y="176"/>
                </a:moveTo>
                <a:lnTo>
                  <a:pt x="0" y="240"/>
                </a:lnTo>
                <a:lnTo>
                  <a:pt x="411" y="488"/>
                </a:lnTo>
                <a:lnTo>
                  <a:pt x="411" y="0"/>
                </a:lnTo>
                <a:lnTo>
                  <a:pt x="109" y="176"/>
                </a:lnTo>
                <a:close/>
              </a:path>
            </a:pathLst>
          </a:custGeom>
          <a:solidFill>
            <a:srgbClr val="B229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1" name="TextBox 40"/>
          <p:cNvSpPr txBox="1"/>
          <p:nvPr/>
        </p:nvSpPr>
        <p:spPr>
          <a:xfrm>
            <a:off x="337392" y="6461991"/>
            <a:ext cx="4604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Source: 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National Economic and Development Authority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87517" y="2023221"/>
            <a:ext cx="3289256" cy="2965729"/>
            <a:chOff x="337392" y="2023221"/>
            <a:chExt cx="3289256" cy="296572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727" b="89464" l="37267" r="60067">
                          <a14:foregroundMark x1="44800" y1="8493" x2="44800" y2="8493"/>
                          <a14:foregroundMark x1="45000" y1="11877" x2="45000" y2="11877"/>
                          <a14:foregroundMark x1="50600" y1="13091" x2="50600" y2="13091"/>
                          <a14:foregroundMark x1="50600" y1="14815" x2="50600" y2="14815"/>
                          <a14:foregroundMark x1="54667" y1="11877" x2="54667" y2="11877"/>
                          <a14:foregroundMark x1="52600" y1="12835" x2="52600" y2="12835"/>
                          <a14:foregroundMark x1="49600" y1="18902" x2="49600" y2="18902"/>
                          <a14:foregroundMark x1="50600" y1="18646" x2="50600" y2="18646"/>
                          <a14:foregroundMark x1="53400" y1="18646" x2="53400" y2="18646"/>
                          <a14:foregroundMark x1="50333" y1="82439" x2="50333" y2="82439"/>
                          <a14:backgroundMark x1="45000" y1="30779" x2="45000" y2="307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16" t="69700" r="41614" b="9505"/>
            <a:stretch/>
          </p:blipFill>
          <p:spPr>
            <a:xfrm flipV="1">
              <a:off x="1067620" y="3136161"/>
              <a:ext cx="1828800" cy="107414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067620" y="2023221"/>
              <a:ext cx="1828801" cy="338554"/>
            </a:xfrm>
            <a:prstGeom prst="rect">
              <a:avLst/>
            </a:prstGeom>
            <a:solidFill>
              <a:srgbClr val="B229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1600" b="1" spc="300" dirty="0" smtClean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PILLAR  1</a:t>
              </a:r>
              <a:endParaRPr lang="en-US" sz="1600" b="1" spc="3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37392" y="2420719"/>
              <a:ext cx="32892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200" b="1" dirty="0" smtClean="0">
                  <a:latin typeface="Helvetica" pitchFamily="34" charset="0"/>
                  <a:cs typeface="Arial" pitchFamily="34" charset="0"/>
                </a:rPr>
                <a:t>Emergency Support for Vulnerable Groups</a:t>
              </a:r>
              <a:endParaRPr lang="en-US" sz="2200" b="1" dirty="0">
                <a:latin typeface="Helvetica" pitchFamily="34" charset="0"/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98879" y="4281064"/>
              <a:ext cx="21606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P589.97 Billion</a:t>
              </a:r>
            </a:p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(3.0% of GDP)</a:t>
              </a:r>
              <a:endParaRPr lang="en-US" sz="2000" b="1" dirty="0">
                <a:latin typeface="Helvetica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87152" y="2023221"/>
            <a:ext cx="2429742" cy="2965729"/>
            <a:chOff x="3555422" y="2023221"/>
            <a:chExt cx="2429742" cy="296572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727" b="89464" l="37267" r="60067">
                          <a14:foregroundMark x1="44800" y1="8493" x2="44800" y2="8493"/>
                          <a14:foregroundMark x1="45000" y1="11877" x2="45000" y2="11877"/>
                          <a14:foregroundMark x1="50600" y1="13091" x2="50600" y2="13091"/>
                          <a14:foregroundMark x1="50600" y1="14815" x2="50600" y2="14815"/>
                          <a14:foregroundMark x1="54667" y1="11877" x2="54667" y2="11877"/>
                          <a14:foregroundMark x1="52600" y1="12835" x2="52600" y2="12835"/>
                          <a14:foregroundMark x1="49600" y1="18902" x2="49600" y2="18902"/>
                          <a14:foregroundMark x1="50600" y1="18646" x2="50600" y2="18646"/>
                          <a14:foregroundMark x1="53400" y1="18646" x2="53400" y2="18646"/>
                          <a14:foregroundMark x1="50333" y1="82439" x2="50333" y2="82439"/>
                          <a14:backgroundMark x1="45000" y1="30779" x2="45000" y2="307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16" t="69700" r="41614" b="9505"/>
            <a:stretch/>
          </p:blipFill>
          <p:spPr>
            <a:xfrm flipV="1">
              <a:off x="3855893" y="3136161"/>
              <a:ext cx="1828800" cy="107414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3855893" y="2023221"/>
              <a:ext cx="1828801" cy="338554"/>
            </a:xfrm>
            <a:prstGeom prst="rect">
              <a:avLst/>
            </a:prstGeom>
            <a:solidFill>
              <a:srgbClr val="B229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1600" b="1" spc="300" dirty="0" smtClean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PILLAR  2</a:t>
              </a:r>
              <a:endParaRPr lang="en-US" sz="1600" b="1" spc="3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55422" y="2420719"/>
              <a:ext cx="24297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200" b="1" dirty="0" smtClean="0">
                  <a:latin typeface="Helvetica" pitchFamily="34" charset="0"/>
                  <a:cs typeface="Arial" pitchFamily="34" charset="0"/>
                </a:rPr>
                <a:t>Resources to Fight COVID-19</a:t>
              </a:r>
              <a:endParaRPr lang="en-US" sz="2200" b="1" dirty="0">
                <a:latin typeface="Helvetica" pitchFamily="34" charset="0"/>
                <a:cs typeface="Arial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687152" y="4281064"/>
              <a:ext cx="21606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P58.55 Billion</a:t>
              </a:r>
            </a:p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(0.3% of GDP)</a:t>
              </a:r>
              <a:endParaRPr lang="en-US" sz="2000" b="1" dirty="0">
                <a:latin typeface="Helvetica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397234" y="2023221"/>
            <a:ext cx="2683700" cy="3273506"/>
            <a:chOff x="6210918" y="2023221"/>
            <a:chExt cx="2683700" cy="3273506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727" b="89464" l="37267" r="60067">
                          <a14:foregroundMark x1="44800" y1="8493" x2="44800" y2="8493"/>
                          <a14:foregroundMark x1="45000" y1="11877" x2="45000" y2="11877"/>
                          <a14:foregroundMark x1="50600" y1="13091" x2="50600" y2="13091"/>
                          <a14:foregroundMark x1="50600" y1="14815" x2="50600" y2="14815"/>
                          <a14:foregroundMark x1="54667" y1="11877" x2="54667" y2="11877"/>
                          <a14:foregroundMark x1="52600" y1="12835" x2="52600" y2="12835"/>
                          <a14:foregroundMark x1="49600" y1="18902" x2="49600" y2="18902"/>
                          <a14:foregroundMark x1="50600" y1="18646" x2="50600" y2="18646"/>
                          <a14:foregroundMark x1="53400" y1="18646" x2="53400" y2="18646"/>
                          <a14:foregroundMark x1="50333" y1="82439" x2="50333" y2="82439"/>
                          <a14:backgroundMark x1="45000" y1="30779" x2="45000" y2="307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16" t="69700" r="41614" b="9505"/>
            <a:stretch/>
          </p:blipFill>
          <p:spPr>
            <a:xfrm flipV="1">
              <a:off x="6638368" y="3136161"/>
              <a:ext cx="1828800" cy="1074140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638368" y="2023221"/>
              <a:ext cx="1828801" cy="338554"/>
            </a:xfrm>
            <a:prstGeom prst="rect">
              <a:avLst/>
            </a:prstGeom>
            <a:solidFill>
              <a:srgbClr val="B229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1600" b="1" spc="300" dirty="0" smtClean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PILLAR  3</a:t>
              </a:r>
              <a:endParaRPr lang="en-US" sz="1600" b="1" spc="3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210918" y="2420719"/>
              <a:ext cx="26837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200" b="1" dirty="0" smtClean="0">
                  <a:latin typeface="Helvetica" pitchFamily="34" charset="0"/>
                  <a:cs typeface="Arial" pitchFamily="34" charset="0"/>
                </a:rPr>
                <a:t>Fiscal and Monetary Actions</a:t>
              </a:r>
              <a:endParaRPr lang="en-US" sz="2200" b="1" dirty="0">
                <a:latin typeface="Helvetica" pitchFamily="34" charset="0"/>
                <a:cs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469627" y="4281064"/>
              <a:ext cx="21606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P843.00 Billion</a:t>
              </a:r>
            </a:p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(4.4% of GDP)</a:t>
              </a:r>
            </a:p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to fund Pillar 4</a:t>
              </a:r>
              <a:endParaRPr lang="en-US" sz="2000" b="1" dirty="0">
                <a:latin typeface="Helvetica" pitchFamily="34" charset="0"/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451212" y="2023221"/>
            <a:ext cx="2163444" cy="2657953"/>
            <a:chOff x="9232596" y="2023221"/>
            <a:chExt cx="2163444" cy="2657953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727" b="89464" l="37267" r="60067">
                          <a14:foregroundMark x1="44800" y1="8493" x2="44800" y2="8493"/>
                          <a14:foregroundMark x1="45000" y1="11877" x2="45000" y2="11877"/>
                          <a14:foregroundMark x1="50600" y1="13091" x2="50600" y2="13091"/>
                          <a14:foregroundMark x1="50600" y1="14815" x2="50600" y2="14815"/>
                          <a14:foregroundMark x1="54667" y1="11877" x2="54667" y2="11877"/>
                          <a14:foregroundMark x1="52600" y1="12835" x2="52600" y2="12835"/>
                          <a14:foregroundMark x1="49600" y1="18902" x2="49600" y2="18902"/>
                          <a14:foregroundMark x1="50600" y1="18646" x2="50600" y2="18646"/>
                          <a14:foregroundMark x1="53400" y1="18646" x2="53400" y2="18646"/>
                          <a14:foregroundMark x1="50333" y1="82439" x2="50333" y2="82439"/>
                          <a14:backgroundMark x1="45000" y1="30779" x2="45000" y2="307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16" t="69700" r="41614" b="9505"/>
            <a:stretch/>
          </p:blipFill>
          <p:spPr>
            <a:xfrm flipV="1">
              <a:off x="9401337" y="3136161"/>
              <a:ext cx="1828800" cy="1074140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9401337" y="2023221"/>
              <a:ext cx="1828801" cy="338554"/>
            </a:xfrm>
            <a:prstGeom prst="rect">
              <a:avLst/>
            </a:prstGeom>
            <a:solidFill>
              <a:srgbClr val="B229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1600" b="1" spc="300" dirty="0" smtClean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PILLAR  4</a:t>
              </a:r>
              <a:endParaRPr lang="en-US" sz="1600" b="1" spc="3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9235434" y="2420719"/>
              <a:ext cx="216060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200" b="1" dirty="0" smtClean="0">
                  <a:latin typeface="Helvetica" pitchFamily="34" charset="0"/>
                  <a:cs typeface="Arial" pitchFamily="34" charset="0"/>
                </a:rPr>
                <a:t>An Economic Recovery Plan</a:t>
              </a:r>
              <a:endParaRPr lang="en-US" sz="2200" b="1" dirty="0">
                <a:latin typeface="Helvetica" pitchFamily="34" charset="0"/>
                <a:cs typeface="Arial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232596" y="4281064"/>
              <a:ext cx="2160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(to be </a:t>
              </a:r>
              <a:r>
                <a:rPr lang="en-US" sz="2000" b="1" dirty="0" err="1" smtClean="0">
                  <a:latin typeface="Helvetica" pitchFamily="34" charset="0"/>
                  <a:cs typeface="Arial" pitchFamily="34" charset="0"/>
                </a:rPr>
                <a:t>costed</a:t>
              </a:r>
              <a:r>
                <a:rPr lang="en-US" sz="2000" b="1" dirty="0" smtClean="0">
                  <a:latin typeface="Helvetica" pitchFamily="34" charset="0"/>
                  <a:cs typeface="Arial" pitchFamily="34" charset="0"/>
                </a:rPr>
                <a:t>)</a:t>
              </a:r>
              <a:endParaRPr lang="en-US" sz="2000" b="1" dirty="0">
                <a:latin typeface="Helvetica" pitchFamily="34" charset="0"/>
                <a:cs typeface="Arial" pitchFamily="34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626150" y="5389687"/>
            <a:ext cx="9144000" cy="731520"/>
          </a:xfrm>
          <a:prstGeom prst="rect">
            <a:avLst/>
          </a:prstGeom>
          <a:solidFill>
            <a:srgbClr val="B2292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 anchor="ctr">
            <a:noAutofit/>
          </a:bodyPr>
          <a:lstStyle/>
          <a:p>
            <a:pPr marL="0" lvl="1" algn="ctr"/>
            <a:r>
              <a:rPr lang="en-US" sz="2400" b="1" dirty="0" smtClean="0">
                <a:solidFill>
                  <a:schemeClr val="bg1"/>
                </a:solidFill>
                <a:latin typeface="Helvetica" pitchFamily="34" charset="0"/>
                <a:cs typeface="Arial" pitchFamily="34" charset="0"/>
              </a:rPr>
              <a:t>Grand total: P1.9 Trillion (7.7% of GDP) as of May 12, 2020</a:t>
            </a:r>
          </a:p>
        </p:txBody>
      </p:sp>
    </p:spTree>
    <p:extLst>
      <p:ext uri="{BB962C8B-B14F-4D97-AF65-F5344CB8AC3E}">
        <p14:creationId xmlns:p14="http://schemas.microsoft.com/office/powerpoint/2010/main" val="105045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4835166" y="966060"/>
            <a:ext cx="5166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</a:rPr>
              <a:t>TO KEEP JOBS AND INCOME</a:t>
            </a:r>
            <a:endParaRPr lang="id-ID" sz="28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7392" y="351268"/>
            <a:ext cx="9177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4000" spc="-150" dirty="0" smtClean="0">
                <a:solidFill>
                  <a:srgbClr val="B22921"/>
                </a:solidFill>
                <a:latin typeface="Arial Rounded MT Bold" pitchFamily="34" charset="0"/>
              </a:rPr>
              <a:t>GOVERNMENT ECONOMIC STIMULUS</a:t>
            </a:r>
            <a:endParaRPr lang="id-ID" sz="4000" spc="-150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9407467" y="0"/>
            <a:ext cx="2784533" cy="4851614"/>
          </a:xfrm>
          <a:custGeom>
            <a:avLst/>
            <a:gdLst>
              <a:gd name="T0" fmla="*/ 555 w 555"/>
              <a:gd name="T1" fmla="*/ 967 h 967"/>
              <a:gd name="T2" fmla="*/ 0 w 555"/>
              <a:gd name="T3" fmla="*/ 0 h 967"/>
              <a:gd name="T4" fmla="*/ 555 w 555"/>
              <a:gd name="T5" fmla="*/ 0 h 967"/>
              <a:gd name="T6" fmla="*/ 555 w 555"/>
              <a:gd name="T7" fmla="*/ 967 h 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967">
                <a:moveTo>
                  <a:pt x="555" y="967"/>
                </a:moveTo>
                <a:lnTo>
                  <a:pt x="0" y="0"/>
                </a:lnTo>
                <a:lnTo>
                  <a:pt x="555" y="0"/>
                </a:lnTo>
                <a:lnTo>
                  <a:pt x="555" y="967"/>
                </a:lnTo>
                <a:close/>
              </a:path>
            </a:pathLst>
          </a:custGeom>
          <a:solidFill>
            <a:srgbClr val="B229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8" name="TextBox 37"/>
          <p:cNvSpPr txBox="1"/>
          <p:nvPr/>
        </p:nvSpPr>
        <p:spPr>
          <a:xfrm>
            <a:off x="337392" y="6461991"/>
            <a:ext cx="3684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Source: 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Department of Trade and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Industry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pitchFamily="34" charset="0"/>
            </a:endParaRPr>
          </a:p>
        </p:txBody>
      </p:sp>
      <p:sp>
        <p:nvSpPr>
          <p:cNvPr id="39" name="Round Diagonal Corner Rectangle 38"/>
          <p:cNvSpPr/>
          <p:nvPr/>
        </p:nvSpPr>
        <p:spPr>
          <a:xfrm flipH="1">
            <a:off x="626150" y="1606379"/>
            <a:ext cx="5255666" cy="468321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192C4A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Round Diagonal Corner Rectangle 52"/>
          <p:cNvSpPr/>
          <p:nvPr/>
        </p:nvSpPr>
        <p:spPr>
          <a:xfrm flipH="1">
            <a:off x="6590852" y="1606379"/>
            <a:ext cx="5255666" cy="468321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DE4CC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690644" y="2228703"/>
            <a:ext cx="527767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P1 Billion –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Pondo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sa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Pagbabago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at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Pag-asenso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- Enterprise Rehabilitation Fund </a:t>
            </a:r>
            <a:r>
              <a:rPr lang="en-US" i="1" dirty="0" smtClean="0">
                <a:solidFill>
                  <a:schemeClr val="bg1"/>
                </a:solidFill>
                <a:latin typeface="Helvetica" pitchFamily="34" charset="0"/>
              </a:rPr>
              <a:t>(P3-ERF)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P200 Million – Livelihood Seeding Program -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Negosyo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sa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Barangay</a:t>
            </a:r>
          </a:p>
          <a:p>
            <a:pPr marL="0" lvl="1">
              <a:lnSpc>
                <a:spcPct val="120000"/>
              </a:lnSpc>
              <a:buSzPct val="100000"/>
              <a:tabLst>
                <a:tab pos="228600" algn="l"/>
              </a:tabLst>
            </a:pP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	</a:t>
            </a:r>
            <a:r>
              <a:rPr lang="en-US" i="1" dirty="0" smtClean="0">
                <a:solidFill>
                  <a:schemeClr val="bg1"/>
                </a:solidFill>
                <a:latin typeface="Helvetica" pitchFamily="34" charset="0"/>
              </a:rPr>
              <a:t>(LSP-NSB)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P500 Million – Loan for Medium Enterprises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P708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Billion </a:t>
            </a:r>
            <a:r>
              <a:rPr lang="en-US" i="1" dirty="0" smtClean="0">
                <a:solidFill>
                  <a:schemeClr val="bg1"/>
                </a:solidFill>
                <a:latin typeface="Helvetica" pitchFamily="34" charset="0"/>
              </a:rPr>
              <a:t>(</a:t>
            </a:r>
            <a:r>
              <a:rPr lang="en-US" i="1" dirty="0" err="1" smtClean="0">
                <a:solidFill>
                  <a:schemeClr val="bg1"/>
                </a:solidFill>
                <a:latin typeface="Helvetica" pitchFamily="34" charset="0"/>
              </a:rPr>
              <a:t>Bayanihan</a:t>
            </a:r>
            <a:r>
              <a:rPr lang="en-US" i="1" dirty="0" smtClean="0">
                <a:solidFill>
                  <a:schemeClr val="bg1"/>
                </a:solidFill>
                <a:latin typeface="Helvetica" pitchFamily="34" charset="0"/>
              </a:rPr>
              <a:t> to Heal as One Act)</a:t>
            </a:r>
            <a:endParaRPr lang="en-US" sz="2000" i="1" dirty="0" smtClean="0">
              <a:solidFill>
                <a:schemeClr val="bg1"/>
              </a:solidFill>
              <a:latin typeface="Helvetica" pitchFamily="34" charset="0"/>
            </a:endParaRP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P140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Billion </a:t>
            </a:r>
            <a:r>
              <a:rPr lang="en-US" i="1" dirty="0" smtClean="0">
                <a:solidFill>
                  <a:schemeClr val="bg1"/>
                </a:solidFill>
                <a:latin typeface="Helvetica" pitchFamily="34" charset="0"/>
              </a:rPr>
              <a:t>(</a:t>
            </a:r>
            <a:r>
              <a:rPr lang="en-US" i="1" dirty="0" err="1" smtClean="0">
                <a:solidFill>
                  <a:schemeClr val="bg1"/>
                </a:solidFill>
                <a:latin typeface="Helvetica" pitchFamily="34" charset="0"/>
              </a:rPr>
              <a:t>Bayanihan</a:t>
            </a:r>
            <a:r>
              <a:rPr lang="en-US" i="1" dirty="0" smtClean="0">
                <a:solidFill>
                  <a:schemeClr val="bg1"/>
                </a:solidFill>
                <a:latin typeface="Helvetica" pitchFamily="34" charset="0"/>
              </a:rPr>
              <a:t> to Recover as One Act)</a:t>
            </a:r>
            <a:endParaRPr lang="en-US" i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67880" y="1853944"/>
            <a:ext cx="4345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b="1" u="sng" spc="300" dirty="0" smtClean="0">
                <a:solidFill>
                  <a:schemeClr val="bg1"/>
                </a:solidFill>
                <a:latin typeface="Helvetica" pitchFamily="34" charset="0"/>
              </a:rPr>
              <a:t>FINANCIAL</a:t>
            </a:r>
            <a:endParaRPr lang="en-US" sz="2000" b="1" u="sng" spc="30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32582" y="1853944"/>
            <a:ext cx="4345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b="1" u="sng" spc="300" dirty="0" smtClean="0">
                <a:solidFill>
                  <a:srgbClr val="192C4A"/>
                </a:solidFill>
                <a:latin typeface="Helvetica" pitchFamily="34" charset="0"/>
              </a:rPr>
              <a:t>NON-FINANCIAL</a:t>
            </a:r>
            <a:endParaRPr lang="en-US" sz="2000" b="1" u="sng" spc="300" dirty="0">
              <a:solidFill>
                <a:srgbClr val="192C4A"/>
              </a:solidFill>
              <a:latin typeface="Helvetica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91733" y="2359504"/>
            <a:ext cx="4814467" cy="338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Entrepreneurship training/counseling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Transforming business models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E-Commerce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Financial advisory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Innovation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err="1" smtClean="0">
                <a:solidFill>
                  <a:srgbClr val="192C4A"/>
                </a:solidFill>
                <a:latin typeface="Helvetica" pitchFamily="34" charset="0"/>
              </a:rPr>
              <a:t>Upskilling</a:t>
            </a: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/reskilling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Flexible work arrangements (4 days per week or work hours)</a:t>
            </a:r>
          </a:p>
          <a:p>
            <a:pPr marL="236538" lvl="1" indent="-236538">
              <a:lnSpc>
                <a:spcPct val="120000"/>
              </a:lnSpc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192C4A"/>
                </a:solidFill>
                <a:latin typeface="Helvetica" pitchFamily="34" charset="0"/>
              </a:rPr>
              <a:t>Hiring of workers for micro lending</a:t>
            </a:r>
            <a:endParaRPr lang="en-US" sz="2000" dirty="0">
              <a:solidFill>
                <a:srgbClr val="192C4A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8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202939" y="3033764"/>
            <a:ext cx="56028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6000" dirty="0" smtClean="0">
                <a:solidFill>
                  <a:srgbClr val="C00000"/>
                </a:solidFill>
                <a:latin typeface="Arial Rounded MT Bold" pitchFamily="34" charset="0"/>
              </a:rPr>
              <a:t>NEW NORMAL</a:t>
            </a:r>
            <a:endParaRPr lang="id-ID" sz="6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330468" y="4222649"/>
            <a:ext cx="6447158" cy="0"/>
          </a:xfrm>
          <a:prstGeom prst="line">
            <a:avLst/>
          </a:prstGeom>
          <a:ln w="19050">
            <a:solidFill>
              <a:srgbClr val="B229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06778" y="2370624"/>
            <a:ext cx="596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itchFamily="34" charset="0"/>
              </a:rPr>
              <a:t>FORGING THROUGH THE</a:t>
            </a:r>
            <a:endParaRPr lang="id-ID" sz="3600" dirty="0">
              <a:solidFill>
                <a:prstClr val="black">
                  <a:lumMod val="95000"/>
                  <a:lumOff val="5000"/>
                </a:prstClr>
              </a:solidFill>
              <a:latin typeface="Arial Rounded MT Bold" pitchFamily="34" charset="0"/>
            </a:endParaRPr>
          </a:p>
        </p:txBody>
      </p:sp>
      <p:pic>
        <p:nvPicPr>
          <p:cNvPr id="12" name="Picture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5760" y="647369"/>
            <a:ext cx="4206240" cy="6205104"/>
          </a:xfrm>
          <a:custGeom>
            <a:avLst/>
            <a:gdLst>
              <a:gd name="connsiteX0" fmla="*/ 1517306 w 3357792"/>
              <a:gd name="connsiteY0" fmla="*/ 0 h 5268912"/>
              <a:gd name="connsiteX1" fmla="*/ 3357792 w 3357792"/>
              <a:gd name="connsiteY1" fmla="*/ 0 h 5268912"/>
              <a:gd name="connsiteX2" fmla="*/ 3357792 w 3357792"/>
              <a:gd name="connsiteY2" fmla="*/ 5268912 h 5268912"/>
              <a:gd name="connsiteX3" fmla="*/ 3357291 w 3357792"/>
              <a:gd name="connsiteY3" fmla="*/ 5268912 h 5268912"/>
              <a:gd name="connsiteX4" fmla="*/ 0 w 3357792"/>
              <a:gd name="connsiteY4" fmla="*/ 1429663 h 526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792" h="5268912">
                <a:moveTo>
                  <a:pt x="1517306" y="0"/>
                </a:moveTo>
                <a:lnTo>
                  <a:pt x="3357792" y="0"/>
                </a:lnTo>
                <a:lnTo>
                  <a:pt x="3357792" y="5268912"/>
                </a:lnTo>
                <a:lnTo>
                  <a:pt x="3357291" y="5268912"/>
                </a:lnTo>
                <a:lnTo>
                  <a:pt x="0" y="1429663"/>
                </a:lnTo>
                <a:close/>
              </a:path>
            </a:pathLst>
          </a:custGeom>
        </p:spPr>
      </p:pic>
      <p:sp>
        <p:nvSpPr>
          <p:cNvPr id="11" name="Freeform 10"/>
          <p:cNvSpPr>
            <a:spLocks/>
          </p:cNvSpPr>
          <p:nvPr/>
        </p:nvSpPr>
        <p:spPr bwMode="auto">
          <a:xfrm rot="19020000">
            <a:off x="6931732" y="4907769"/>
            <a:ext cx="4526135" cy="4061413"/>
          </a:xfrm>
          <a:custGeom>
            <a:avLst/>
            <a:gdLst>
              <a:gd name="T0" fmla="*/ 555 w 555"/>
              <a:gd name="T1" fmla="*/ 967 h 967"/>
              <a:gd name="T2" fmla="*/ 0 w 555"/>
              <a:gd name="T3" fmla="*/ 0 h 967"/>
              <a:gd name="T4" fmla="*/ 555 w 555"/>
              <a:gd name="T5" fmla="*/ 0 h 967"/>
              <a:gd name="T6" fmla="*/ 555 w 555"/>
              <a:gd name="T7" fmla="*/ 967 h 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967">
                <a:moveTo>
                  <a:pt x="555" y="967"/>
                </a:moveTo>
                <a:lnTo>
                  <a:pt x="0" y="0"/>
                </a:lnTo>
                <a:lnTo>
                  <a:pt x="555" y="0"/>
                </a:lnTo>
                <a:lnTo>
                  <a:pt x="555" y="967"/>
                </a:lnTo>
                <a:close/>
              </a:path>
            </a:pathLst>
          </a:custGeom>
          <a:solidFill>
            <a:srgbClr val="191C2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194801" y="0"/>
            <a:ext cx="2997200" cy="2773516"/>
          </a:xfrm>
          <a:custGeom>
            <a:avLst/>
            <a:gdLst>
              <a:gd name="T0" fmla="*/ 555 w 555"/>
              <a:gd name="T1" fmla="*/ 967 h 967"/>
              <a:gd name="T2" fmla="*/ 0 w 555"/>
              <a:gd name="T3" fmla="*/ 0 h 967"/>
              <a:gd name="T4" fmla="*/ 555 w 555"/>
              <a:gd name="T5" fmla="*/ 0 h 967"/>
              <a:gd name="T6" fmla="*/ 555 w 555"/>
              <a:gd name="T7" fmla="*/ 967 h 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967">
                <a:moveTo>
                  <a:pt x="555" y="967"/>
                </a:moveTo>
                <a:lnTo>
                  <a:pt x="0" y="0"/>
                </a:lnTo>
                <a:lnTo>
                  <a:pt x="555" y="0"/>
                </a:lnTo>
                <a:lnTo>
                  <a:pt x="555" y="967"/>
                </a:lnTo>
                <a:close/>
              </a:path>
            </a:pathLst>
          </a:custGeom>
          <a:solidFill>
            <a:srgbClr val="C521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769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 flipH="1">
            <a:off x="0" y="0"/>
            <a:ext cx="3844886" cy="2310397"/>
            <a:chOff x="8350289" y="-1277"/>
            <a:chExt cx="3844886" cy="2310397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8350289" y="-1277"/>
              <a:ext cx="3844886" cy="1277441"/>
            </a:xfrm>
            <a:custGeom>
              <a:avLst/>
              <a:gdLst>
                <a:gd name="T0" fmla="*/ 1249 w 1249"/>
                <a:gd name="T1" fmla="*/ 0 h 467"/>
                <a:gd name="T2" fmla="*/ 0 w 1249"/>
                <a:gd name="T3" fmla="*/ 0 h 467"/>
                <a:gd name="T4" fmla="*/ 0 w 1249"/>
                <a:gd name="T5" fmla="*/ 467 h 467"/>
                <a:gd name="T6" fmla="*/ 812 w 1249"/>
                <a:gd name="T7" fmla="*/ 467 h 467"/>
                <a:gd name="T8" fmla="*/ 1249 w 1249"/>
                <a:gd name="T9" fmla="*/ 98 h 467"/>
                <a:gd name="T10" fmla="*/ 1249 w 1249"/>
                <a:gd name="T11" fmla="*/ 0 h 467"/>
                <a:gd name="connsiteX0" fmla="*/ 11228 w 11228"/>
                <a:gd name="connsiteY0" fmla="*/ 60 h 10060"/>
                <a:gd name="connsiteX1" fmla="*/ 0 w 11228"/>
                <a:gd name="connsiteY1" fmla="*/ 0 h 10060"/>
                <a:gd name="connsiteX2" fmla="*/ 1228 w 11228"/>
                <a:gd name="connsiteY2" fmla="*/ 10060 h 10060"/>
                <a:gd name="connsiteX3" fmla="*/ 7729 w 11228"/>
                <a:gd name="connsiteY3" fmla="*/ 10060 h 10060"/>
                <a:gd name="connsiteX4" fmla="*/ 11228 w 11228"/>
                <a:gd name="connsiteY4" fmla="*/ 2159 h 10060"/>
                <a:gd name="connsiteX5" fmla="*/ 11228 w 11228"/>
                <a:gd name="connsiteY5" fmla="*/ 60 h 10060"/>
                <a:gd name="connsiteX0" fmla="*/ 11228 w 11228"/>
                <a:gd name="connsiteY0" fmla="*/ 60 h 10060"/>
                <a:gd name="connsiteX1" fmla="*/ 0 w 11228"/>
                <a:gd name="connsiteY1" fmla="*/ 0 h 10060"/>
                <a:gd name="connsiteX2" fmla="*/ 2102 w 11228"/>
                <a:gd name="connsiteY2" fmla="*/ 10060 h 10060"/>
                <a:gd name="connsiteX3" fmla="*/ 7729 w 11228"/>
                <a:gd name="connsiteY3" fmla="*/ 10060 h 10060"/>
                <a:gd name="connsiteX4" fmla="*/ 11228 w 11228"/>
                <a:gd name="connsiteY4" fmla="*/ 2159 h 10060"/>
                <a:gd name="connsiteX5" fmla="*/ 11228 w 11228"/>
                <a:gd name="connsiteY5" fmla="*/ 60 h 10060"/>
                <a:gd name="connsiteX0" fmla="*/ 11265 w 11265"/>
                <a:gd name="connsiteY0" fmla="*/ 10 h 10010"/>
                <a:gd name="connsiteX1" fmla="*/ 0 w 11265"/>
                <a:gd name="connsiteY1" fmla="*/ 0 h 10010"/>
                <a:gd name="connsiteX2" fmla="*/ 2139 w 11265"/>
                <a:gd name="connsiteY2" fmla="*/ 10010 h 10010"/>
                <a:gd name="connsiteX3" fmla="*/ 7766 w 11265"/>
                <a:gd name="connsiteY3" fmla="*/ 10010 h 10010"/>
                <a:gd name="connsiteX4" fmla="*/ 11265 w 11265"/>
                <a:gd name="connsiteY4" fmla="*/ 2109 h 10010"/>
                <a:gd name="connsiteX5" fmla="*/ 11265 w 11265"/>
                <a:gd name="connsiteY5" fmla="*/ 10 h 1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65" h="10010">
                  <a:moveTo>
                    <a:pt x="11265" y="10"/>
                  </a:moveTo>
                  <a:lnTo>
                    <a:pt x="0" y="0"/>
                  </a:lnTo>
                  <a:lnTo>
                    <a:pt x="2139" y="10010"/>
                  </a:lnTo>
                  <a:lnTo>
                    <a:pt x="7766" y="10010"/>
                  </a:lnTo>
                  <a:lnTo>
                    <a:pt x="11265" y="2109"/>
                  </a:lnTo>
                  <a:lnTo>
                    <a:pt x="11265" y="10"/>
                  </a:lnTo>
                  <a:close/>
                </a:path>
              </a:pathLst>
            </a:custGeom>
            <a:solidFill>
              <a:srgbClr val="19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1000992" y="267802"/>
              <a:ext cx="1194183" cy="2041318"/>
            </a:xfrm>
            <a:custGeom>
              <a:avLst/>
              <a:gdLst>
                <a:gd name="T0" fmla="*/ 0 w 437"/>
                <a:gd name="T1" fmla="*/ 369 h 747"/>
                <a:gd name="T2" fmla="*/ 437 w 437"/>
                <a:gd name="T3" fmla="*/ 747 h 747"/>
                <a:gd name="T4" fmla="*/ 437 w 437"/>
                <a:gd name="T5" fmla="*/ 0 h 747"/>
                <a:gd name="T6" fmla="*/ 0 w 437"/>
                <a:gd name="T7" fmla="*/ 369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" h="747">
                  <a:moveTo>
                    <a:pt x="0" y="369"/>
                  </a:moveTo>
                  <a:lnTo>
                    <a:pt x="437" y="747"/>
                  </a:lnTo>
                  <a:lnTo>
                    <a:pt x="437" y="0"/>
                  </a:lnTo>
                  <a:lnTo>
                    <a:pt x="0" y="369"/>
                  </a:lnTo>
                  <a:close/>
                </a:path>
              </a:pathLst>
            </a:custGeom>
            <a:solidFill>
              <a:srgbClr val="B2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16" name="Straight Connector 15"/>
          <p:cNvCxnSpPr/>
          <p:nvPr/>
        </p:nvCxnSpPr>
        <p:spPr>
          <a:xfrm flipH="1">
            <a:off x="5312449" y="1639941"/>
            <a:ext cx="27709" cy="36298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67849" y="2669184"/>
            <a:ext cx="4756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Where are the likely</a:t>
            </a:r>
          </a:p>
          <a:p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  <a:cs typeface="Arial" panose="020B0604020202020204" pitchFamily="34" charset="0"/>
              </a:rPr>
              <a:t>JOB</a:t>
            </a:r>
          </a:p>
          <a:p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  <a:cs typeface="Arial" panose="020B0604020202020204" pitchFamily="34" charset="0"/>
              </a:rPr>
              <a:t>OPPORTUNITIES</a:t>
            </a: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  <a:cs typeface="Arial" panose="020B0604020202020204" pitchFamily="34" charset="0"/>
              </a:rPr>
              <a:t>?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rial" panose="020B0604020202020204" pitchFamily="34" charset="0"/>
              </a:rPr>
              <a:t> </a:t>
            </a:r>
            <a:endParaRPr lang="id-ID" sz="3600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79779" y="1178276"/>
            <a:ext cx="6109206" cy="563255"/>
            <a:chOff x="5779779" y="1178276"/>
            <a:chExt cx="6109206" cy="563255"/>
          </a:xfrm>
        </p:grpSpPr>
        <p:sp>
          <p:nvSpPr>
            <p:cNvPr id="17" name="TextBox 16"/>
            <p:cNvSpPr txBox="1"/>
            <p:nvPr/>
          </p:nvSpPr>
          <p:spPr>
            <a:xfrm>
              <a:off x="6466753" y="1178276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prstClr val="black"/>
                  </a:solidFill>
                  <a:latin typeface="Helvetica" pitchFamily="34" charset="0"/>
                </a:rPr>
                <a:t>Technology and </a:t>
              </a:r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E-Commerce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  <p:grpSp>
          <p:nvGrpSpPr>
            <p:cNvPr id="31" name="Группа 472"/>
            <p:cNvGrpSpPr>
              <a:grpSpLocks noChangeAspect="1"/>
            </p:cNvGrpSpPr>
            <p:nvPr/>
          </p:nvGrpSpPr>
          <p:grpSpPr>
            <a:xfrm>
              <a:off x="5779779" y="1193100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3" name="Freeform 32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779779" y="1898953"/>
            <a:ext cx="6109206" cy="548431"/>
            <a:chOff x="5779779" y="1898953"/>
            <a:chExt cx="6109206" cy="548431"/>
          </a:xfrm>
        </p:grpSpPr>
        <p:sp>
          <p:nvSpPr>
            <p:cNvPr id="34" name="TextBox 33"/>
            <p:cNvSpPr txBox="1"/>
            <p:nvPr/>
          </p:nvSpPr>
          <p:spPr>
            <a:xfrm>
              <a:off x="6466753" y="1898953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Business </a:t>
              </a:r>
              <a:r>
                <a:rPr lang="en-US" sz="2400" dirty="0">
                  <a:solidFill>
                    <a:prstClr val="black"/>
                  </a:solidFill>
                  <a:latin typeface="Helvetica" pitchFamily="34" charset="0"/>
                </a:rPr>
                <a:t>Process </a:t>
              </a:r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Outsourcing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  <p:grpSp>
          <p:nvGrpSpPr>
            <p:cNvPr id="36" name="Группа 472"/>
            <p:cNvGrpSpPr>
              <a:grpSpLocks noChangeAspect="1"/>
            </p:cNvGrpSpPr>
            <p:nvPr/>
          </p:nvGrpSpPr>
          <p:grpSpPr>
            <a:xfrm>
              <a:off x="5779779" y="1898953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37" name="Freeform 36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8" name="Freeform 37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5779779" y="5491421"/>
            <a:ext cx="6109206" cy="548432"/>
            <a:chOff x="5779779" y="5491421"/>
            <a:chExt cx="6109206" cy="548432"/>
          </a:xfrm>
        </p:grpSpPr>
        <p:grpSp>
          <p:nvGrpSpPr>
            <p:cNvPr id="52" name="Группа 472"/>
            <p:cNvGrpSpPr>
              <a:grpSpLocks noChangeAspect="1"/>
            </p:cNvGrpSpPr>
            <p:nvPr/>
          </p:nvGrpSpPr>
          <p:grpSpPr>
            <a:xfrm>
              <a:off x="5779779" y="5491422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53" name="Freeform 52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6466753" y="5491421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Manufacturing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779779" y="4019926"/>
            <a:ext cx="6109206" cy="578360"/>
            <a:chOff x="5779779" y="4019926"/>
            <a:chExt cx="6109206" cy="578360"/>
          </a:xfrm>
        </p:grpSpPr>
        <p:grpSp>
          <p:nvGrpSpPr>
            <p:cNvPr id="45" name="Группа 472"/>
            <p:cNvGrpSpPr>
              <a:grpSpLocks noChangeAspect="1"/>
            </p:cNvGrpSpPr>
            <p:nvPr/>
          </p:nvGrpSpPr>
          <p:grpSpPr>
            <a:xfrm>
              <a:off x="5779779" y="4049855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46" name="Freeform 45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6466753" y="4019926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Retail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779779" y="4769527"/>
            <a:ext cx="6109206" cy="548431"/>
            <a:chOff x="5779779" y="4769527"/>
            <a:chExt cx="6109206" cy="548431"/>
          </a:xfrm>
        </p:grpSpPr>
        <p:grpSp>
          <p:nvGrpSpPr>
            <p:cNvPr id="48" name="Группа 472"/>
            <p:cNvGrpSpPr>
              <a:grpSpLocks noChangeAspect="1"/>
            </p:cNvGrpSpPr>
            <p:nvPr/>
          </p:nvGrpSpPr>
          <p:grpSpPr>
            <a:xfrm>
              <a:off x="5779779" y="4769527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50" name="Freeform 49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1" name="Freeform 50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466753" y="4770304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Logistics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79779" y="2621477"/>
            <a:ext cx="6109206" cy="548431"/>
            <a:chOff x="5779779" y="2621477"/>
            <a:chExt cx="6109206" cy="548431"/>
          </a:xfrm>
        </p:grpSpPr>
        <p:grpSp>
          <p:nvGrpSpPr>
            <p:cNvPr id="39" name="Группа 472"/>
            <p:cNvGrpSpPr>
              <a:grpSpLocks noChangeAspect="1"/>
            </p:cNvGrpSpPr>
            <p:nvPr/>
          </p:nvGrpSpPr>
          <p:grpSpPr>
            <a:xfrm>
              <a:off x="5779779" y="2621477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6466753" y="2621477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Hospital </a:t>
              </a:r>
              <a:r>
                <a:rPr lang="en-US" sz="2400" dirty="0">
                  <a:solidFill>
                    <a:prstClr val="black"/>
                  </a:solidFill>
                  <a:latin typeface="Helvetica" pitchFamily="34" charset="0"/>
                </a:rPr>
                <a:t>and Healthcare </a:t>
              </a:r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Services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79779" y="3352205"/>
            <a:ext cx="6109206" cy="548431"/>
            <a:chOff x="5779779" y="3352205"/>
            <a:chExt cx="6109206" cy="548431"/>
          </a:xfrm>
        </p:grpSpPr>
        <p:grpSp>
          <p:nvGrpSpPr>
            <p:cNvPr id="42" name="Группа 472"/>
            <p:cNvGrpSpPr>
              <a:grpSpLocks noChangeAspect="1"/>
            </p:cNvGrpSpPr>
            <p:nvPr/>
          </p:nvGrpSpPr>
          <p:grpSpPr>
            <a:xfrm>
              <a:off x="5779779" y="3352205"/>
              <a:ext cx="547440" cy="548431"/>
              <a:chOff x="6298181" y="3169533"/>
              <a:chExt cx="3508375" cy="3514725"/>
            </a:xfrm>
            <a:solidFill>
              <a:srgbClr val="B22921"/>
            </a:solidFill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7942831" y="3779133"/>
                <a:ext cx="882650" cy="874713"/>
              </a:xfrm>
              <a:custGeom>
                <a:avLst/>
                <a:gdLst>
                  <a:gd name="T0" fmla="*/ 556 w 1113"/>
                  <a:gd name="T1" fmla="*/ 0 h 1103"/>
                  <a:gd name="T2" fmla="*/ 621 w 1113"/>
                  <a:gd name="T3" fmla="*/ 3 h 1103"/>
                  <a:gd name="T4" fmla="*/ 684 w 1113"/>
                  <a:gd name="T5" fmla="*/ 14 h 1103"/>
                  <a:gd name="T6" fmla="*/ 745 w 1113"/>
                  <a:gd name="T7" fmla="*/ 31 h 1103"/>
                  <a:gd name="T8" fmla="*/ 802 w 1113"/>
                  <a:gd name="T9" fmla="*/ 56 h 1103"/>
                  <a:gd name="T10" fmla="*/ 855 w 1113"/>
                  <a:gd name="T11" fmla="*/ 85 h 1103"/>
                  <a:gd name="T12" fmla="*/ 905 w 1113"/>
                  <a:gd name="T13" fmla="*/ 120 h 1103"/>
                  <a:gd name="T14" fmla="*/ 950 w 1113"/>
                  <a:gd name="T15" fmla="*/ 161 h 1103"/>
                  <a:gd name="T16" fmla="*/ 991 w 1113"/>
                  <a:gd name="T17" fmla="*/ 207 h 1103"/>
                  <a:gd name="T18" fmla="*/ 1026 w 1113"/>
                  <a:gd name="T19" fmla="*/ 255 h 1103"/>
                  <a:gd name="T20" fmla="*/ 1056 w 1113"/>
                  <a:gd name="T21" fmla="*/ 309 h 1103"/>
                  <a:gd name="T22" fmla="*/ 1080 w 1113"/>
                  <a:gd name="T23" fmla="*/ 365 h 1103"/>
                  <a:gd name="T24" fmla="*/ 1098 w 1113"/>
                  <a:gd name="T25" fmla="*/ 425 h 1103"/>
                  <a:gd name="T26" fmla="*/ 1109 w 1113"/>
                  <a:gd name="T27" fmla="*/ 487 h 1103"/>
                  <a:gd name="T28" fmla="*/ 1113 w 1113"/>
                  <a:gd name="T29" fmla="*/ 551 h 1103"/>
                  <a:gd name="T30" fmla="*/ 1109 w 1113"/>
                  <a:gd name="T31" fmla="*/ 616 h 1103"/>
                  <a:gd name="T32" fmla="*/ 1098 w 1113"/>
                  <a:gd name="T33" fmla="*/ 678 h 1103"/>
                  <a:gd name="T34" fmla="*/ 1080 w 1113"/>
                  <a:gd name="T35" fmla="*/ 737 h 1103"/>
                  <a:gd name="T36" fmla="*/ 1056 w 1113"/>
                  <a:gd name="T37" fmla="*/ 794 h 1103"/>
                  <a:gd name="T38" fmla="*/ 1026 w 1113"/>
                  <a:gd name="T39" fmla="*/ 846 h 1103"/>
                  <a:gd name="T40" fmla="*/ 991 w 1113"/>
                  <a:gd name="T41" fmla="*/ 896 h 1103"/>
                  <a:gd name="T42" fmla="*/ 950 w 1113"/>
                  <a:gd name="T43" fmla="*/ 941 h 1103"/>
                  <a:gd name="T44" fmla="*/ 905 w 1113"/>
                  <a:gd name="T45" fmla="*/ 981 h 1103"/>
                  <a:gd name="T46" fmla="*/ 855 w 1113"/>
                  <a:gd name="T47" fmla="*/ 1016 h 1103"/>
                  <a:gd name="T48" fmla="*/ 802 w 1113"/>
                  <a:gd name="T49" fmla="*/ 1046 h 1103"/>
                  <a:gd name="T50" fmla="*/ 745 w 1113"/>
                  <a:gd name="T51" fmla="*/ 1070 h 1103"/>
                  <a:gd name="T52" fmla="*/ 684 w 1113"/>
                  <a:gd name="T53" fmla="*/ 1088 h 1103"/>
                  <a:gd name="T54" fmla="*/ 621 w 1113"/>
                  <a:gd name="T55" fmla="*/ 1099 h 1103"/>
                  <a:gd name="T56" fmla="*/ 556 w 1113"/>
                  <a:gd name="T57" fmla="*/ 1103 h 1103"/>
                  <a:gd name="T58" fmla="*/ 492 w 1113"/>
                  <a:gd name="T59" fmla="*/ 1099 h 1103"/>
                  <a:gd name="T60" fmla="*/ 430 w 1113"/>
                  <a:gd name="T61" fmla="*/ 1088 h 1103"/>
                  <a:gd name="T62" fmla="*/ 369 w 1113"/>
                  <a:gd name="T63" fmla="*/ 1070 h 1103"/>
                  <a:gd name="T64" fmla="*/ 313 w 1113"/>
                  <a:gd name="T65" fmla="*/ 1046 h 1103"/>
                  <a:gd name="T66" fmla="*/ 259 w 1113"/>
                  <a:gd name="T67" fmla="*/ 1016 h 1103"/>
                  <a:gd name="T68" fmla="*/ 209 w 1113"/>
                  <a:gd name="T69" fmla="*/ 981 h 1103"/>
                  <a:gd name="T70" fmla="*/ 163 w 1113"/>
                  <a:gd name="T71" fmla="*/ 941 h 1103"/>
                  <a:gd name="T72" fmla="*/ 123 w 1113"/>
                  <a:gd name="T73" fmla="*/ 896 h 1103"/>
                  <a:gd name="T74" fmla="*/ 88 w 1113"/>
                  <a:gd name="T75" fmla="*/ 846 h 1103"/>
                  <a:gd name="T76" fmla="*/ 57 w 1113"/>
                  <a:gd name="T77" fmla="*/ 794 h 1103"/>
                  <a:gd name="T78" fmla="*/ 33 w 1113"/>
                  <a:gd name="T79" fmla="*/ 737 h 1103"/>
                  <a:gd name="T80" fmla="*/ 15 w 1113"/>
                  <a:gd name="T81" fmla="*/ 678 h 1103"/>
                  <a:gd name="T82" fmla="*/ 4 w 1113"/>
                  <a:gd name="T83" fmla="*/ 616 h 1103"/>
                  <a:gd name="T84" fmla="*/ 0 w 1113"/>
                  <a:gd name="T85" fmla="*/ 551 h 1103"/>
                  <a:gd name="T86" fmla="*/ 4 w 1113"/>
                  <a:gd name="T87" fmla="*/ 487 h 1103"/>
                  <a:gd name="T88" fmla="*/ 15 w 1113"/>
                  <a:gd name="T89" fmla="*/ 425 h 1103"/>
                  <a:gd name="T90" fmla="*/ 33 w 1113"/>
                  <a:gd name="T91" fmla="*/ 365 h 1103"/>
                  <a:gd name="T92" fmla="*/ 57 w 1113"/>
                  <a:gd name="T93" fmla="*/ 309 h 1103"/>
                  <a:gd name="T94" fmla="*/ 88 w 1113"/>
                  <a:gd name="T95" fmla="*/ 255 h 1103"/>
                  <a:gd name="T96" fmla="*/ 123 w 1113"/>
                  <a:gd name="T97" fmla="*/ 207 h 1103"/>
                  <a:gd name="T98" fmla="*/ 163 w 1113"/>
                  <a:gd name="T99" fmla="*/ 161 h 1103"/>
                  <a:gd name="T100" fmla="*/ 209 w 1113"/>
                  <a:gd name="T101" fmla="*/ 120 h 1103"/>
                  <a:gd name="T102" fmla="*/ 259 w 1113"/>
                  <a:gd name="T103" fmla="*/ 85 h 1103"/>
                  <a:gd name="T104" fmla="*/ 313 w 1113"/>
                  <a:gd name="T105" fmla="*/ 56 h 1103"/>
                  <a:gd name="T106" fmla="*/ 369 w 1113"/>
                  <a:gd name="T107" fmla="*/ 31 h 1103"/>
                  <a:gd name="T108" fmla="*/ 430 w 1113"/>
                  <a:gd name="T109" fmla="*/ 14 h 1103"/>
                  <a:gd name="T110" fmla="*/ 492 w 1113"/>
                  <a:gd name="T111" fmla="*/ 3 h 1103"/>
                  <a:gd name="T112" fmla="*/ 556 w 1113"/>
                  <a:gd name="T113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3" h="1103">
                    <a:moveTo>
                      <a:pt x="556" y="0"/>
                    </a:moveTo>
                    <a:lnTo>
                      <a:pt x="621" y="3"/>
                    </a:lnTo>
                    <a:lnTo>
                      <a:pt x="684" y="14"/>
                    </a:lnTo>
                    <a:lnTo>
                      <a:pt x="745" y="31"/>
                    </a:lnTo>
                    <a:lnTo>
                      <a:pt x="802" y="56"/>
                    </a:lnTo>
                    <a:lnTo>
                      <a:pt x="855" y="85"/>
                    </a:lnTo>
                    <a:lnTo>
                      <a:pt x="905" y="120"/>
                    </a:lnTo>
                    <a:lnTo>
                      <a:pt x="950" y="161"/>
                    </a:lnTo>
                    <a:lnTo>
                      <a:pt x="991" y="207"/>
                    </a:lnTo>
                    <a:lnTo>
                      <a:pt x="1026" y="255"/>
                    </a:lnTo>
                    <a:lnTo>
                      <a:pt x="1056" y="309"/>
                    </a:lnTo>
                    <a:lnTo>
                      <a:pt x="1080" y="365"/>
                    </a:lnTo>
                    <a:lnTo>
                      <a:pt x="1098" y="425"/>
                    </a:lnTo>
                    <a:lnTo>
                      <a:pt x="1109" y="487"/>
                    </a:lnTo>
                    <a:lnTo>
                      <a:pt x="1113" y="551"/>
                    </a:lnTo>
                    <a:lnTo>
                      <a:pt x="1109" y="616"/>
                    </a:lnTo>
                    <a:lnTo>
                      <a:pt x="1098" y="678"/>
                    </a:lnTo>
                    <a:lnTo>
                      <a:pt x="1080" y="737"/>
                    </a:lnTo>
                    <a:lnTo>
                      <a:pt x="1056" y="794"/>
                    </a:lnTo>
                    <a:lnTo>
                      <a:pt x="1026" y="846"/>
                    </a:lnTo>
                    <a:lnTo>
                      <a:pt x="991" y="896"/>
                    </a:lnTo>
                    <a:lnTo>
                      <a:pt x="950" y="941"/>
                    </a:lnTo>
                    <a:lnTo>
                      <a:pt x="905" y="981"/>
                    </a:lnTo>
                    <a:lnTo>
                      <a:pt x="855" y="1016"/>
                    </a:lnTo>
                    <a:lnTo>
                      <a:pt x="802" y="1046"/>
                    </a:lnTo>
                    <a:lnTo>
                      <a:pt x="745" y="1070"/>
                    </a:lnTo>
                    <a:lnTo>
                      <a:pt x="684" y="1088"/>
                    </a:lnTo>
                    <a:lnTo>
                      <a:pt x="621" y="1099"/>
                    </a:lnTo>
                    <a:lnTo>
                      <a:pt x="556" y="1103"/>
                    </a:lnTo>
                    <a:lnTo>
                      <a:pt x="492" y="1099"/>
                    </a:lnTo>
                    <a:lnTo>
                      <a:pt x="430" y="1088"/>
                    </a:lnTo>
                    <a:lnTo>
                      <a:pt x="369" y="1070"/>
                    </a:lnTo>
                    <a:lnTo>
                      <a:pt x="313" y="1046"/>
                    </a:lnTo>
                    <a:lnTo>
                      <a:pt x="259" y="1016"/>
                    </a:lnTo>
                    <a:lnTo>
                      <a:pt x="209" y="981"/>
                    </a:lnTo>
                    <a:lnTo>
                      <a:pt x="163" y="941"/>
                    </a:lnTo>
                    <a:lnTo>
                      <a:pt x="123" y="896"/>
                    </a:lnTo>
                    <a:lnTo>
                      <a:pt x="88" y="846"/>
                    </a:lnTo>
                    <a:lnTo>
                      <a:pt x="57" y="794"/>
                    </a:lnTo>
                    <a:lnTo>
                      <a:pt x="33" y="737"/>
                    </a:lnTo>
                    <a:lnTo>
                      <a:pt x="15" y="678"/>
                    </a:lnTo>
                    <a:lnTo>
                      <a:pt x="4" y="616"/>
                    </a:lnTo>
                    <a:lnTo>
                      <a:pt x="0" y="551"/>
                    </a:lnTo>
                    <a:lnTo>
                      <a:pt x="4" y="487"/>
                    </a:lnTo>
                    <a:lnTo>
                      <a:pt x="15" y="425"/>
                    </a:lnTo>
                    <a:lnTo>
                      <a:pt x="33" y="365"/>
                    </a:lnTo>
                    <a:lnTo>
                      <a:pt x="57" y="309"/>
                    </a:lnTo>
                    <a:lnTo>
                      <a:pt x="88" y="255"/>
                    </a:lnTo>
                    <a:lnTo>
                      <a:pt x="123" y="207"/>
                    </a:lnTo>
                    <a:lnTo>
                      <a:pt x="163" y="161"/>
                    </a:lnTo>
                    <a:lnTo>
                      <a:pt x="209" y="120"/>
                    </a:lnTo>
                    <a:lnTo>
                      <a:pt x="259" y="85"/>
                    </a:lnTo>
                    <a:lnTo>
                      <a:pt x="313" y="56"/>
                    </a:lnTo>
                    <a:lnTo>
                      <a:pt x="369" y="31"/>
                    </a:lnTo>
                    <a:lnTo>
                      <a:pt x="430" y="14"/>
                    </a:lnTo>
                    <a:lnTo>
                      <a:pt x="492" y="3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4" name="Freeform 43"/>
              <p:cNvSpPr>
                <a:spLocks noEditPoints="1"/>
              </p:cNvSpPr>
              <p:nvPr/>
            </p:nvSpPr>
            <p:spPr bwMode="auto">
              <a:xfrm>
                <a:off x="6298181" y="3169533"/>
                <a:ext cx="3508375" cy="3514725"/>
              </a:xfrm>
              <a:custGeom>
                <a:avLst/>
                <a:gdLst>
                  <a:gd name="T0" fmla="*/ 2477 w 4420"/>
                  <a:gd name="T1" fmla="*/ 2264 h 4427"/>
                  <a:gd name="T2" fmla="*/ 2481 w 4420"/>
                  <a:gd name="T3" fmla="*/ 2328 h 4427"/>
                  <a:gd name="T4" fmla="*/ 2467 w 4420"/>
                  <a:gd name="T5" fmla="*/ 2425 h 4427"/>
                  <a:gd name="T6" fmla="*/ 2427 w 4420"/>
                  <a:gd name="T7" fmla="*/ 2616 h 4427"/>
                  <a:gd name="T8" fmla="*/ 2390 w 4420"/>
                  <a:gd name="T9" fmla="*/ 2794 h 4427"/>
                  <a:gd name="T10" fmla="*/ 2377 w 4420"/>
                  <a:gd name="T11" fmla="*/ 2872 h 4427"/>
                  <a:gd name="T12" fmla="*/ 2610 w 4420"/>
                  <a:gd name="T13" fmla="*/ 3113 h 4427"/>
                  <a:gd name="T14" fmla="*/ 2866 w 4420"/>
                  <a:gd name="T15" fmla="*/ 2911 h 4427"/>
                  <a:gd name="T16" fmla="*/ 2874 w 4420"/>
                  <a:gd name="T17" fmla="*/ 2837 h 4427"/>
                  <a:gd name="T18" fmla="*/ 2846 w 4420"/>
                  <a:gd name="T19" fmla="*/ 2695 h 4427"/>
                  <a:gd name="T20" fmla="*/ 2805 w 4420"/>
                  <a:gd name="T21" fmla="*/ 2496 h 4427"/>
                  <a:gd name="T22" fmla="*/ 2776 w 4420"/>
                  <a:gd name="T23" fmla="*/ 2361 h 4427"/>
                  <a:gd name="T24" fmla="*/ 2778 w 4420"/>
                  <a:gd name="T25" fmla="*/ 2277 h 4427"/>
                  <a:gd name="T26" fmla="*/ 2755 w 4420"/>
                  <a:gd name="T27" fmla="*/ 2222 h 4427"/>
                  <a:gd name="T28" fmla="*/ 2434 w 4420"/>
                  <a:gd name="T29" fmla="*/ 365 h 4427"/>
                  <a:gd name="T30" fmla="*/ 1955 w 4420"/>
                  <a:gd name="T31" fmla="*/ 525 h 4427"/>
                  <a:gd name="T32" fmla="*/ 1558 w 4420"/>
                  <a:gd name="T33" fmla="*/ 844 h 4427"/>
                  <a:gd name="T34" fmla="*/ 1305 w 4420"/>
                  <a:gd name="T35" fmla="*/ 1267 h 4427"/>
                  <a:gd name="T36" fmla="*/ 1211 w 4420"/>
                  <a:gd name="T37" fmla="*/ 1735 h 4427"/>
                  <a:gd name="T38" fmla="*/ 1274 w 4420"/>
                  <a:gd name="T39" fmla="*/ 2208 h 4427"/>
                  <a:gd name="T40" fmla="*/ 1495 w 4420"/>
                  <a:gd name="T41" fmla="*/ 2644 h 4427"/>
                  <a:gd name="T42" fmla="*/ 1706 w 4420"/>
                  <a:gd name="T43" fmla="*/ 2868 h 4427"/>
                  <a:gd name="T44" fmla="*/ 1968 w 4420"/>
                  <a:gd name="T45" fmla="*/ 2139 h 4427"/>
                  <a:gd name="T46" fmla="*/ 2098 w 4420"/>
                  <a:gd name="T47" fmla="*/ 2014 h 4427"/>
                  <a:gd name="T48" fmla="*/ 3015 w 4420"/>
                  <a:gd name="T49" fmla="*/ 2002 h 4427"/>
                  <a:gd name="T50" fmla="*/ 3132 w 4420"/>
                  <a:gd name="T51" fmla="*/ 2010 h 4427"/>
                  <a:gd name="T52" fmla="*/ 3263 w 4420"/>
                  <a:gd name="T53" fmla="*/ 2108 h 4427"/>
                  <a:gd name="T54" fmla="*/ 3543 w 4420"/>
                  <a:gd name="T55" fmla="*/ 2892 h 4427"/>
                  <a:gd name="T56" fmla="*/ 3722 w 4420"/>
                  <a:gd name="T57" fmla="*/ 2721 h 4427"/>
                  <a:gd name="T58" fmla="*/ 3981 w 4420"/>
                  <a:gd name="T59" fmla="*/ 2285 h 4427"/>
                  <a:gd name="T60" fmla="*/ 4070 w 4420"/>
                  <a:gd name="T61" fmla="*/ 1783 h 4427"/>
                  <a:gd name="T62" fmla="*/ 3981 w 4420"/>
                  <a:gd name="T63" fmla="*/ 1281 h 4427"/>
                  <a:gd name="T64" fmla="*/ 3722 w 4420"/>
                  <a:gd name="T65" fmla="*/ 846 h 4427"/>
                  <a:gd name="T66" fmla="*/ 3325 w 4420"/>
                  <a:gd name="T67" fmla="*/ 525 h 4427"/>
                  <a:gd name="T68" fmla="*/ 2846 w 4420"/>
                  <a:gd name="T69" fmla="*/ 365 h 4427"/>
                  <a:gd name="T70" fmla="*/ 2858 w 4420"/>
                  <a:gd name="T71" fmla="*/ 13 h 4427"/>
                  <a:gd name="T72" fmla="*/ 3371 w 4420"/>
                  <a:gd name="T73" fmla="*/ 155 h 4427"/>
                  <a:gd name="T74" fmla="*/ 3821 w 4420"/>
                  <a:gd name="T75" fmla="*/ 446 h 4427"/>
                  <a:gd name="T76" fmla="*/ 4171 w 4420"/>
                  <a:gd name="T77" fmla="*/ 870 h 4427"/>
                  <a:gd name="T78" fmla="*/ 4371 w 4420"/>
                  <a:gd name="T79" fmla="*/ 1365 h 4427"/>
                  <a:gd name="T80" fmla="*/ 4417 w 4420"/>
                  <a:gd name="T81" fmla="*/ 1888 h 4427"/>
                  <a:gd name="T82" fmla="*/ 4309 w 4420"/>
                  <a:gd name="T83" fmla="*/ 2405 h 4427"/>
                  <a:gd name="T84" fmla="*/ 4047 w 4420"/>
                  <a:gd name="T85" fmla="*/ 2877 h 4427"/>
                  <a:gd name="T86" fmla="*/ 3646 w 4420"/>
                  <a:gd name="T87" fmla="*/ 3256 h 4427"/>
                  <a:gd name="T88" fmla="*/ 3198 w 4420"/>
                  <a:gd name="T89" fmla="*/ 3480 h 4427"/>
                  <a:gd name="T90" fmla="*/ 2657 w 4420"/>
                  <a:gd name="T91" fmla="*/ 3567 h 4427"/>
                  <a:gd name="T92" fmla="*/ 2117 w 4420"/>
                  <a:gd name="T93" fmla="*/ 3480 h 4427"/>
                  <a:gd name="T94" fmla="*/ 1744 w 4420"/>
                  <a:gd name="T95" fmla="*/ 3309 h 4427"/>
                  <a:gd name="T96" fmla="*/ 1648 w 4420"/>
                  <a:gd name="T97" fmla="*/ 3296 h 4427"/>
                  <a:gd name="T98" fmla="*/ 636 w 4420"/>
                  <a:gd name="T99" fmla="*/ 4278 h 4427"/>
                  <a:gd name="T100" fmla="*/ 370 w 4420"/>
                  <a:gd name="T101" fmla="*/ 4423 h 4427"/>
                  <a:gd name="T102" fmla="*/ 147 w 4420"/>
                  <a:gd name="T103" fmla="*/ 4373 h 4427"/>
                  <a:gd name="T104" fmla="*/ 13 w 4420"/>
                  <a:gd name="T105" fmla="*/ 4201 h 4427"/>
                  <a:gd name="T106" fmla="*/ 23 w 4420"/>
                  <a:gd name="T107" fmla="*/ 3988 h 4427"/>
                  <a:gd name="T108" fmla="*/ 149 w 4420"/>
                  <a:gd name="T109" fmla="*/ 3791 h 4427"/>
                  <a:gd name="T110" fmla="*/ 1133 w 4420"/>
                  <a:gd name="T111" fmla="*/ 2745 h 4427"/>
                  <a:gd name="T112" fmla="*/ 1006 w 4420"/>
                  <a:gd name="T113" fmla="*/ 2466 h 4427"/>
                  <a:gd name="T114" fmla="*/ 866 w 4420"/>
                  <a:gd name="T115" fmla="*/ 1907 h 4427"/>
                  <a:gd name="T116" fmla="*/ 910 w 4420"/>
                  <a:gd name="T117" fmla="*/ 1350 h 4427"/>
                  <a:gd name="T118" fmla="*/ 1112 w 4420"/>
                  <a:gd name="T119" fmla="*/ 862 h 4427"/>
                  <a:gd name="T120" fmla="*/ 1460 w 4420"/>
                  <a:gd name="T121" fmla="*/ 446 h 4427"/>
                  <a:gd name="T122" fmla="*/ 1908 w 4420"/>
                  <a:gd name="T123" fmla="*/ 155 h 4427"/>
                  <a:gd name="T124" fmla="*/ 2423 w 4420"/>
                  <a:gd name="T125" fmla="*/ 13 h 4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20" h="4427">
                    <a:moveTo>
                      <a:pt x="2518" y="2219"/>
                    </a:moveTo>
                    <a:lnTo>
                      <a:pt x="2501" y="2222"/>
                    </a:lnTo>
                    <a:lnTo>
                      <a:pt x="2487" y="2231"/>
                    </a:lnTo>
                    <a:lnTo>
                      <a:pt x="2479" y="2246"/>
                    </a:lnTo>
                    <a:lnTo>
                      <a:pt x="2477" y="2264"/>
                    </a:lnTo>
                    <a:lnTo>
                      <a:pt x="2478" y="2268"/>
                    </a:lnTo>
                    <a:lnTo>
                      <a:pt x="2478" y="2277"/>
                    </a:lnTo>
                    <a:lnTo>
                      <a:pt x="2479" y="2292"/>
                    </a:lnTo>
                    <a:lnTo>
                      <a:pt x="2479" y="2309"/>
                    </a:lnTo>
                    <a:lnTo>
                      <a:pt x="2481" y="2328"/>
                    </a:lnTo>
                    <a:lnTo>
                      <a:pt x="2481" y="2346"/>
                    </a:lnTo>
                    <a:lnTo>
                      <a:pt x="2481" y="2361"/>
                    </a:lnTo>
                    <a:lnTo>
                      <a:pt x="2479" y="2370"/>
                    </a:lnTo>
                    <a:lnTo>
                      <a:pt x="2473" y="2396"/>
                    </a:lnTo>
                    <a:lnTo>
                      <a:pt x="2467" y="2425"/>
                    </a:lnTo>
                    <a:lnTo>
                      <a:pt x="2459" y="2459"/>
                    </a:lnTo>
                    <a:lnTo>
                      <a:pt x="2451" y="2497"/>
                    </a:lnTo>
                    <a:lnTo>
                      <a:pt x="2443" y="2535"/>
                    </a:lnTo>
                    <a:lnTo>
                      <a:pt x="2435" y="2575"/>
                    </a:lnTo>
                    <a:lnTo>
                      <a:pt x="2427" y="2616"/>
                    </a:lnTo>
                    <a:lnTo>
                      <a:pt x="2417" y="2656"/>
                    </a:lnTo>
                    <a:lnTo>
                      <a:pt x="2411" y="2695"/>
                    </a:lnTo>
                    <a:lnTo>
                      <a:pt x="2403" y="2732"/>
                    </a:lnTo>
                    <a:lnTo>
                      <a:pt x="2396" y="2764"/>
                    </a:lnTo>
                    <a:lnTo>
                      <a:pt x="2390" y="2794"/>
                    </a:lnTo>
                    <a:lnTo>
                      <a:pt x="2385" y="2818"/>
                    </a:lnTo>
                    <a:lnTo>
                      <a:pt x="2381" y="2837"/>
                    </a:lnTo>
                    <a:lnTo>
                      <a:pt x="2378" y="2848"/>
                    </a:lnTo>
                    <a:lnTo>
                      <a:pt x="2378" y="2852"/>
                    </a:lnTo>
                    <a:lnTo>
                      <a:pt x="2377" y="2872"/>
                    </a:lnTo>
                    <a:lnTo>
                      <a:pt x="2381" y="2892"/>
                    </a:lnTo>
                    <a:lnTo>
                      <a:pt x="2390" y="2911"/>
                    </a:lnTo>
                    <a:lnTo>
                      <a:pt x="2401" y="2926"/>
                    </a:lnTo>
                    <a:lnTo>
                      <a:pt x="2595" y="3104"/>
                    </a:lnTo>
                    <a:lnTo>
                      <a:pt x="2610" y="3113"/>
                    </a:lnTo>
                    <a:lnTo>
                      <a:pt x="2627" y="3116"/>
                    </a:lnTo>
                    <a:lnTo>
                      <a:pt x="2645" y="3113"/>
                    </a:lnTo>
                    <a:lnTo>
                      <a:pt x="2661" y="3104"/>
                    </a:lnTo>
                    <a:lnTo>
                      <a:pt x="2854" y="2926"/>
                    </a:lnTo>
                    <a:lnTo>
                      <a:pt x="2866" y="2911"/>
                    </a:lnTo>
                    <a:lnTo>
                      <a:pt x="2874" y="2892"/>
                    </a:lnTo>
                    <a:lnTo>
                      <a:pt x="2879" y="2872"/>
                    </a:lnTo>
                    <a:lnTo>
                      <a:pt x="2878" y="2852"/>
                    </a:lnTo>
                    <a:lnTo>
                      <a:pt x="2877" y="2848"/>
                    </a:lnTo>
                    <a:lnTo>
                      <a:pt x="2874" y="2837"/>
                    </a:lnTo>
                    <a:lnTo>
                      <a:pt x="2871" y="2818"/>
                    </a:lnTo>
                    <a:lnTo>
                      <a:pt x="2866" y="2794"/>
                    </a:lnTo>
                    <a:lnTo>
                      <a:pt x="2860" y="2764"/>
                    </a:lnTo>
                    <a:lnTo>
                      <a:pt x="2854" y="2732"/>
                    </a:lnTo>
                    <a:lnTo>
                      <a:pt x="2846" y="2695"/>
                    </a:lnTo>
                    <a:lnTo>
                      <a:pt x="2838" y="2656"/>
                    </a:lnTo>
                    <a:lnTo>
                      <a:pt x="2829" y="2616"/>
                    </a:lnTo>
                    <a:lnTo>
                      <a:pt x="2821" y="2575"/>
                    </a:lnTo>
                    <a:lnTo>
                      <a:pt x="2813" y="2535"/>
                    </a:lnTo>
                    <a:lnTo>
                      <a:pt x="2805" y="2496"/>
                    </a:lnTo>
                    <a:lnTo>
                      <a:pt x="2797" y="2459"/>
                    </a:lnTo>
                    <a:lnTo>
                      <a:pt x="2789" y="2425"/>
                    </a:lnTo>
                    <a:lnTo>
                      <a:pt x="2782" y="2396"/>
                    </a:lnTo>
                    <a:lnTo>
                      <a:pt x="2777" y="2370"/>
                    </a:lnTo>
                    <a:lnTo>
                      <a:pt x="2776" y="2361"/>
                    </a:lnTo>
                    <a:lnTo>
                      <a:pt x="2776" y="2346"/>
                    </a:lnTo>
                    <a:lnTo>
                      <a:pt x="2776" y="2328"/>
                    </a:lnTo>
                    <a:lnTo>
                      <a:pt x="2777" y="2309"/>
                    </a:lnTo>
                    <a:lnTo>
                      <a:pt x="2777" y="2292"/>
                    </a:lnTo>
                    <a:lnTo>
                      <a:pt x="2778" y="2277"/>
                    </a:lnTo>
                    <a:lnTo>
                      <a:pt x="2780" y="2268"/>
                    </a:lnTo>
                    <a:lnTo>
                      <a:pt x="2780" y="2264"/>
                    </a:lnTo>
                    <a:lnTo>
                      <a:pt x="2777" y="2246"/>
                    </a:lnTo>
                    <a:lnTo>
                      <a:pt x="2769" y="2231"/>
                    </a:lnTo>
                    <a:lnTo>
                      <a:pt x="2755" y="2222"/>
                    </a:lnTo>
                    <a:lnTo>
                      <a:pt x="2738" y="2219"/>
                    </a:lnTo>
                    <a:lnTo>
                      <a:pt x="2518" y="2219"/>
                    </a:lnTo>
                    <a:close/>
                    <a:moveTo>
                      <a:pt x="2640" y="351"/>
                    </a:moveTo>
                    <a:lnTo>
                      <a:pt x="2536" y="355"/>
                    </a:lnTo>
                    <a:lnTo>
                      <a:pt x="2434" y="365"/>
                    </a:lnTo>
                    <a:lnTo>
                      <a:pt x="2334" y="383"/>
                    </a:lnTo>
                    <a:lnTo>
                      <a:pt x="2236" y="409"/>
                    </a:lnTo>
                    <a:lnTo>
                      <a:pt x="2139" y="440"/>
                    </a:lnTo>
                    <a:lnTo>
                      <a:pt x="2046" y="479"/>
                    </a:lnTo>
                    <a:lnTo>
                      <a:pt x="1955" y="525"/>
                    </a:lnTo>
                    <a:lnTo>
                      <a:pt x="1868" y="576"/>
                    </a:lnTo>
                    <a:lnTo>
                      <a:pt x="1784" y="634"/>
                    </a:lnTo>
                    <a:lnTo>
                      <a:pt x="1704" y="699"/>
                    </a:lnTo>
                    <a:lnTo>
                      <a:pt x="1628" y="770"/>
                    </a:lnTo>
                    <a:lnTo>
                      <a:pt x="1558" y="844"/>
                    </a:lnTo>
                    <a:lnTo>
                      <a:pt x="1495" y="923"/>
                    </a:lnTo>
                    <a:lnTo>
                      <a:pt x="1438" y="1005"/>
                    </a:lnTo>
                    <a:lnTo>
                      <a:pt x="1387" y="1090"/>
                    </a:lnTo>
                    <a:lnTo>
                      <a:pt x="1344" y="1176"/>
                    </a:lnTo>
                    <a:lnTo>
                      <a:pt x="1305" y="1267"/>
                    </a:lnTo>
                    <a:lnTo>
                      <a:pt x="1274" y="1357"/>
                    </a:lnTo>
                    <a:lnTo>
                      <a:pt x="1248" y="1450"/>
                    </a:lnTo>
                    <a:lnTo>
                      <a:pt x="1230" y="1544"/>
                    </a:lnTo>
                    <a:lnTo>
                      <a:pt x="1217" y="1640"/>
                    </a:lnTo>
                    <a:lnTo>
                      <a:pt x="1211" y="1735"/>
                    </a:lnTo>
                    <a:lnTo>
                      <a:pt x="1211" y="1830"/>
                    </a:lnTo>
                    <a:lnTo>
                      <a:pt x="1217" y="1926"/>
                    </a:lnTo>
                    <a:lnTo>
                      <a:pt x="1230" y="2022"/>
                    </a:lnTo>
                    <a:lnTo>
                      <a:pt x="1248" y="2115"/>
                    </a:lnTo>
                    <a:lnTo>
                      <a:pt x="1274" y="2208"/>
                    </a:lnTo>
                    <a:lnTo>
                      <a:pt x="1305" y="2300"/>
                    </a:lnTo>
                    <a:lnTo>
                      <a:pt x="1344" y="2389"/>
                    </a:lnTo>
                    <a:lnTo>
                      <a:pt x="1387" y="2477"/>
                    </a:lnTo>
                    <a:lnTo>
                      <a:pt x="1438" y="2562"/>
                    </a:lnTo>
                    <a:lnTo>
                      <a:pt x="1495" y="2644"/>
                    </a:lnTo>
                    <a:lnTo>
                      <a:pt x="1558" y="2722"/>
                    </a:lnTo>
                    <a:lnTo>
                      <a:pt x="1628" y="2796"/>
                    </a:lnTo>
                    <a:lnTo>
                      <a:pt x="1694" y="2858"/>
                    </a:lnTo>
                    <a:lnTo>
                      <a:pt x="1700" y="2864"/>
                    </a:lnTo>
                    <a:lnTo>
                      <a:pt x="1706" y="2868"/>
                    </a:lnTo>
                    <a:lnTo>
                      <a:pt x="1714" y="2869"/>
                    </a:lnTo>
                    <a:lnTo>
                      <a:pt x="1721" y="2868"/>
                    </a:lnTo>
                    <a:lnTo>
                      <a:pt x="1728" y="2863"/>
                    </a:lnTo>
                    <a:lnTo>
                      <a:pt x="1733" y="2850"/>
                    </a:lnTo>
                    <a:lnTo>
                      <a:pt x="1968" y="2139"/>
                    </a:lnTo>
                    <a:lnTo>
                      <a:pt x="1984" y="2104"/>
                    </a:lnTo>
                    <a:lnTo>
                      <a:pt x="2005" y="2073"/>
                    </a:lnTo>
                    <a:lnTo>
                      <a:pt x="2032" y="2048"/>
                    </a:lnTo>
                    <a:lnTo>
                      <a:pt x="2063" y="2029"/>
                    </a:lnTo>
                    <a:lnTo>
                      <a:pt x="2098" y="2014"/>
                    </a:lnTo>
                    <a:lnTo>
                      <a:pt x="2137" y="2004"/>
                    </a:lnTo>
                    <a:lnTo>
                      <a:pt x="2180" y="2002"/>
                    </a:lnTo>
                    <a:lnTo>
                      <a:pt x="2990" y="2002"/>
                    </a:lnTo>
                    <a:lnTo>
                      <a:pt x="3003" y="2002"/>
                    </a:lnTo>
                    <a:lnTo>
                      <a:pt x="3015" y="2002"/>
                    </a:lnTo>
                    <a:lnTo>
                      <a:pt x="3027" y="2000"/>
                    </a:lnTo>
                    <a:lnTo>
                      <a:pt x="3042" y="2000"/>
                    </a:lnTo>
                    <a:lnTo>
                      <a:pt x="3065" y="2000"/>
                    </a:lnTo>
                    <a:lnTo>
                      <a:pt x="3100" y="2003"/>
                    </a:lnTo>
                    <a:lnTo>
                      <a:pt x="3132" y="2010"/>
                    </a:lnTo>
                    <a:lnTo>
                      <a:pt x="3165" y="2021"/>
                    </a:lnTo>
                    <a:lnTo>
                      <a:pt x="3193" y="2037"/>
                    </a:lnTo>
                    <a:lnTo>
                      <a:pt x="3220" y="2057"/>
                    </a:lnTo>
                    <a:lnTo>
                      <a:pt x="3244" y="2080"/>
                    </a:lnTo>
                    <a:lnTo>
                      <a:pt x="3263" y="2108"/>
                    </a:lnTo>
                    <a:lnTo>
                      <a:pt x="3278" y="2139"/>
                    </a:lnTo>
                    <a:lnTo>
                      <a:pt x="3520" y="2875"/>
                    </a:lnTo>
                    <a:lnTo>
                      <a:pt x="3527" y="2887"/>
                    </a:lnTo>
                    <a:lnTo>
                      <a:pt x="3535" y="2892"/>
                    </a:lnTo>
                    <a:lnTo>
                      <a:pt x="3543" y="2892"/>
                    </a:lnTo>
                    <a:lnTo>
                      <a:pt x="3550" y="2889"/>
                    </a:lnTo>
                    <a:lnTo>
                      <a:pt x="3555" y="2884"/>
                    </a:lnTo>
                    <a:lnTo>
                      <a:pt x="3605" y="2842"/>
                    </a:lnTo>
                    <a:lnTo>
                      <a:pt x="3652" y="2796"/>
                    </a:lnTo>
                    <a:lnTo>
                      <a:pt x="3722" y="2721"/>
                    </a:lnTo>
                    <a:lnTo>
                      <a:pt x="3787" y="2641"/>
                    </a:lnTo>
                    <a:lnTo>
                      <a:pt x="3845" y="2556"/>
                    </a:lnTo>
                    <a:lnTo>
                      <a:pt x="3897" y="2470"/>
                    </a:lnTo>
                    <a:lnTo>
                      <a:pt x="3942" y="2378"/>
                    </a:lnTo>
                    <a:lnTo>
                      <a:pt x="3981" y="2285"/>
                    </a:lnTo>
                    <a:lnTo>
                      <a:pt x="4013" y="2189"/>
                    </a:lnTo>
                    <a:lnTo>
                      <a:pt x="4037" y="2089"/>
                    </a:lnTo>
                    <a:lnTo>
                      <a:pt x="4056" y="1990"/>
                    </a:lnTo>
                    <a:lnTo>
                      <a:pt x="4067" y="1887"/>
                    </a:lnTo>
                    <a:lnTo>
                      <a:pt x="4070" y="1783"/>
                    </a:lnTo>
                    <a:lnTo>
                      <a:pt x="4067" y="1679"/>
                    </a:lnTo>
                    <a:lnTo>
                      <a:pt x="4055" y="1577"/>
                    </a:lnTo>
                    <a:lnTo>
                      <a:pt x="4037" y="1476"/>
                    </a:lnTo>
                    <a:lnTo>
                      <a:pt x="4013" y="1377"/>
                    </a:lnTo>
                    <a:lnTo>
                      <a:pt x="3981" y="1281"/>
                    </a:lnTo>
                    <a:lnTo>
                      <a:pt x="3942" y="1187"/>
                    </a:lnTo>
                    <a:lnTo>
                      <a:pt x="3896" y="1097"/>
                    </a:lnTo>
                    <a:lnTo>
                      <a:pt x="3845" y="1009"/>
                    </a:lnTo>
                    <a:lnTo>
                      <a:pt x="3787" y="925"/>
                    </a:lnTo>
                    <a:lnTo>
                      <a:pt x="3722" y="846"/>
                    </a:lnTo>
                    <a:lnTo>
                      <a:pt x="3652" y="770"/>
                    </a:lnTo>
                    <a:lnTo>
                      <a:pt x="3576" y="699"/>
                    </a:lnTo>
                    <a:lnTo>
                      <a:pt x="3496" y="634"/>
                    </a:lnTo>
                    <a:lnTo>
                      <a:pt x="3413" y="576"/>
                    </a:lnTo>
                    <a:lnTo>
                      <a:pt x="3325" y="525"/>
                    </a:lnTo>
                    <a:lnTo>
                      <a:pt x="3235" y="479"/>
                    </a:lnTo>
                    <a:lnTo>
                      <a:pt x="3141" y="440"/>
                    </a:lnTo>
                    <a:lnTo>
                      <a:pt x="3045" y="409"/>
                    </a:lnTo>
                    <a:lnTo>
                      <a:pt x="2947" y="383"/>
                    </a:lnTo>
                    <a:lnTo>
                      <a:pt x="2846" y="365"/>
                    </a:lnTo>
                    <a:lnTo>
                      <a:pt x="2743" y="355"/>
                    </a:lnTo>
                    <a:lnTo>
                      <a:pt x="2640" y="351"/>
                    </a:lnTo>
                    <a:close/>
                    <a:moveTo>
                      <a:pt x="2640" y="0"/>
                    </a:moveTo>
                    <a:lnTo>
                      <a:pt x="2750" y="2"/>
                    </a:lnTo>
                    <a:lnTo>
                      <a:pt x="2858" y="13"/>
                    </a:lnTo>
                    <a:lnTo>
                      <a:pt x="2964" y="28"/>
                    </a:lnTo>
                    <a:lnTo>
                      <a:pt x="3069" y="51"/>
                    </a:lnTo>
                    <a:lnTo>
                      <a:pt x="3172" y="79"/>
                    </a:lnTo>
                    <a:lnTo>
                      <a:pt x="3273" y="114"/>
                    </a:lnTo>
                    <a:lnTo>
                      <a:pt x="3371" y="155"/>
                    </a:lnTo>
                    <a:lnTo>
                      <a:pt x="3468" y="202"/>
                    </a:lnTo>
                    <a:lnTo>
                      <a:pt x="3561" y="255"/>
                    </a:lnTo>
                    <a:lnTo>
                      <a:pt x="3650" y="313"/>
                    </a:lnTo>
                    <a:lnTo>
                      <a:pt x="3737" y="377"/>
                    </a:lnTo>
                    <a:lnTo>
                      <a:pt x="3821" y="446"/>
                    </a:lnTo>
                    <a:lnTo>
                      <a:pt x="3900" y="522"/>
                    </a:lnTo>
                    <a:lnTo>
                      <a:pt x="3977" y="604"/>
                    </a:lnTo>
                    <a:lnTo>
                      <a:pt x="4047" y="689"/>
                    </a:lnTo>
                    <a:lnTo>
                      <a:pt x="4112" y="778"/>
                    </a:lnTo>
                    <a:lnTo>
                      <a:pt x="4171" y="870"/>
                    </a:lnTo>
                    <a:lnTo>
                      <a:pt x="4223" y="964"/>
                    </a:lnTo>
                    <a:lnTo>
                      <a:pt x="4269" y="1061"/>
                    </a:lnTo>
                    <a:lnTo>
                      <a:pt x="4309" y="1161"/>
                    </a:lnTo>
                    <a:lnTo>
                      <a:pt x="4343" y="1262"/>
                    </a:lnTo>
                    <a:lnTo>
                      <a:pt x="4371" y="1365"/>
                    </a:lnTo>
                    <a:lnTo>
                      <a:pt x="4393" y="1468"/>
                    </a:lnTo>
                    <a:lnTo>
                      <a:pt x="4408" y="1573"/>
                    </a:lnTo>
                    <a:lnTo>
                      <a:pt x="4417" y="1678"/>
                    </a:lnTo>
                    <a:lnTo>
                      <a:pt x="4420" y="1783"/>
                    </a:lnTo>
                    <a:lnTo>
                      <a:pt x="4417" y="1888"/>
                    </a:lnTo>
                    <a:lnTo>
                      <a:pt x="4408" y="1994"/>
                    </a:lnTo>
                    <a:lnTo>
                      <a:pt x="4393" y="2098"/>
                    </a:lnTo>
                    <a:lnTo>
                      <a:pt x="4371" y="2201"/>
                    </a:lnTo>
                    <a:lnTo>
                      <a:pt x="4343" y="2304"/>
                    </a:lnTo>
                    <a:lnTo>
                      <a:pt x="4309" y="2405"/>
                    </a:lnTo>
                    <a:lnTo>
                      <a:pt x="4269" y="2504"/>
                    </a:lnTo>
                    <a:lnTo>
                      <a:pt x="4223" y="2601"/>
                    </a:lnTo>
                    <a:lnTo>
                      <a:pt x="4171" y="2695"/>
                    </a:lnTo>
                    <a:lnTo>
                      <a:pt x="4112" y="2788"/>
                    </a:lnTo>
                    <a:lnTo>
                      <a:pt x="4047" y="2877"/>
                    </a:lnTo>
                    <a:lnTo>
                      <a:pt x="3977" y="2962"/>
                    </a:lnTo>
                    <a:lnTo>
                      <a:pt x="3900" y="3045"/>
                    </a:lnTo>
                    <a:lnTo>
                      <a:pt x="3818" y="3122"/>
                    </a:lnTo>
                    <a:lnTo>
                      <a:pt x="3733" y="3192"/>
                    </a:lnTo>
                    <a:lnTo>
                      <a:pt x="3646" y="3256"/>
                    </a:lnTo>
                    <a:lnTo>
                      <a:pt x="3562" y="3310"/>
                    </a:lnTo>
                    <a:lnTo>
                      <a:pt x="3477" y="3360"/>
                    </a:lnTo>
                    <a:lnTo>
                      <a:pt x="3390" y="3404"/>
                    </a:lnTo>
                    <a:lnTo>
                      <a:pt x="3299" y="3443"/>
                    </a:lnTo>
                    <a:lnTo>
                      <a:pt x="3198" y="3480"/>
                    </a:lnTo>
                    <a:lnTo>
                      <a:pt x="3093" y="3510"/>
                    </a:lnTo>
                    <a:lnTo>
                      <a:pt x="2987" y="3534"/>
                    </a:lnTo>
                    <a:lnTo>
                      <a:pt x="2878" y="3552"/>
                    </a:lnTo>
                    <a:lnTo>
                      <a:pt x="2769" y="3563"/>
                    </a:lnTo>
                    <a:lnTo>
                      <a:pt x="2657" y="3567"/>
                    </a:lnTo>
                    <a:lnTo>
                      <a:pt x="2539" y="3563"/>
                    </a:lnTo>
                    <a:lnTo>
                      <a:pt x="2420" y="3551"/>
                    </a:lnTo>
                    <a:lnTo>
                      <a:pt x="2304" y="3530"/>
                    </a:lnTo>
                    <a:lnTo>
                      <a:pt x="2188" y="3502"/>
                    </a:lnTo>
                    <a:lnTo>
                      <a:pt x="2117" y="3480"/>
                    </a:lnTo>
                    <a:lnTo>
                      <a:pt x="2047" y="3456"/>
                    </a:lnTo>
                    <a:lnTo>
                      <a:pt x="1954" y="3418"/>
                    </a:lnTo>
                    <a:lnTo>
                      <a:pt x="1852" y="3370"/>
                    </a:lnTo>
                    <a:lnTo>
                      <a:pt x="1751" y="3313"/>
                    </a:lnTo>
                    <a:lnTo>
                      <a:pt x="1744" y="3309"/>
                    </a:lnTo>
                    <a:lnTo>
                      <a:pt x="1733" y="3305"/>
                    </a:lnTo>
                    <a:lnTo>
                      <a:pt x="1718" y="3300"/>
                    </a:lnTo>
                    <a:lnTo>
                      <a:pt x="1698" y="3294"/>
                    </a:lnTo>
                    <a:lnTo>
                      <a:pt x="1675" y="3293"/>
                    </a:lnTo>
                    <a:lnTo>
                      <a:pt x="1648" y="3296"/>
                    </a:lnTo>
                    <a:lnTo>
                      <a:pt x="1621" y="3304"/>
                    </a:lnTo>
                    <a:lnTo>
                      <a:pt x="1597" y="3317"/>
                    </a:lnTo>
                    <a:lnTo>
                      <a:pt x="1576" y="3336"/>
                    </a:lnTo>
                    <a:lnTo>
                      <a:pt x="1574" y="3337"/>
                    </a:lnTo>
                    <a:lnTo>
                      <a:pt x="636" y="4278"/>
                    </a:lnTo>
                    <a:lnTo>
                      <a:pt x="586" y="4322"/>
                    </a:lnTo>
                    <a:lnTo>
                      <a:pt x="535" y="4359"/>
                    </a:lnTo>
                    <a:lnTo>
                      <a:pt x="481" y="4388"/>
                    </a:lnTo>
                    <a:lnTo>
                      <a:pt x="426" y="4410"/>
                    </a:lnTo>
                    <a:lnTo>
                      <a:pt x="370" y="4423"/>
                    </a:lnTo>
                    <a:lnTo>
                      <a:pt x="315" y="4427"/>
                    </a:lnTo>
                    <a:lnTo>
                      <a:pt x="269" y="4425"/>
                    </a:lnTo>
                    <a:lnTo>
                      <a:pt x="226" y="4414"/>
                    </a:lnTo>
                    <a:lnTo>
                      <a:pt x="185" y="4396"/>
                    </a:lnTo>
                    <a:lnTo>
                      <a:pt x="147" y="4373"/>
                    </a:lnTo>
                    <a:lnTo>
                      <a:pt x="112" y="4344"/>
                    </a:lnTo>
                    <a:lnTo>
                      <a:pt x="83" y="4315"/>
                    </a:lnTo>
                    <a:lnTo>
                      <a:pt x="53" y="4279"/>
                    </a:lnTo>
                    <a:lnTo>
                      <a:pt x="30" y="4241"/>
                    </a:lnTo>
                    <a:lnTo>
                      <a:pt x="13" y="4201"/>
                    </a:lnTo>
                    <a:lnTo>
                      <a:pt x="4" y="4159"/>
                    </a:lnTo>
                    <a:lnTo>
                      <a:pt x="0" y="4117"/>
                    </a:lnTo>
                    <a:lnTo>
                      <a:pt x="3" y="4074"/>
                    </a:lnTo>
                    <a:lnTo>
                      <a:pt x="9" y="4031"/>
                    </a:lnTo>
                    <a:lnTo>
                      <a:pt x="23" y="3988"/>
                    </a:lnTo>
                    <a:lnTo>
                      <a:pt x="40" y="3944"/>
                    </a:lnTo>
                    <a:lnTo>
                      <a:pt x="62" y="3904"/>
                    </a:lnTo>
                    <a:lnTo>
                      <a:pt x="88" y="3864"/>
                    </a:lnTo>
                    <a:lnTo>
                      <a:pt x="117" y="3827"/>
                    </a:lnTo>
                    <a:lnTo>
                      <a:pt x="149" y="3791"/>
                    </a:lnTo>
                    <a:lnTo>
                      <a:pt x="1092" y="2848"/>
                    </a:lnTo>
                    <a:lnTo>
                      <a:pt x="1111" y="2823"/>
                    </a:lnTo>
                    <a:lnTo>
                      <a:pt x="1125" y="2798"/>
                    </a:lnTo>
                    <a:lnTo>
                      <a:pt x="1131" y="2771"/>
                    </a:lnTo>
                    <a:lnTo>
                      <a:pt x="1133" y="2745"/>
                    </a:lnTo>
                    <a:lnTo>
                      <a:pt x="1130" y="2720"/>
                    </a:lnTo>
                    <a:lnTo>
                      <a:pt x="1123" y="2695"/>
                    </a:lnTo>
                    <a:lnTo>
                      <a:pt x="1112" y="2674"/>
                    </a:lnTo>
                    <a:lnTo>
                      <a:pt x="1056" y="2572"/>
                    </a:lnTo>
                    <a:lnTo>
                      <a:pt x="1006" y="2466"/>
                    </a:lnTo>
                    <a:lnTo>
                      <a:pt x="964" y="2358"/>
                    </a:lnTo>
                    <a:lnTo>
                      <a:pt x="928" y="2249"/>
                    </a:lnTo>
                    <a:lnTo>
                      <a:pt x="900" y="2135"/>
                    </a:lnTo>
                    <a:lnTo>
                      <a:pt x="879" y="2022"/>
                    </a:lnTo>
                    <a:lnTo>
                      <a:pt x="866" y="1907"/>
                    </a:lnTo>
                    <a:lnTo>
                      <a:pt x="861" y="1793"/>
                    </a:lnTo>
                    <a:lnTo>
                      <a:pt x="862" y="1677"/>
                    </a:lnTo>
                    <a:lnTo>
                      <a:pt x="871" y="1562"/>
                    </a:lnTo>
                    <a:lnTo>
                      <a:pt x="887" y="1455"/>
                    </a:lnTo>
                    <a:lnTo>
                      <a:pt x="910" y="1350"/>
                    </a:lnTo>
                    <a:lnTo>
                      <a:pt x="939" y="1248"/>
                    </a:lnTo>
                    <a:lnTo>
                      <a:pt x="972" y="1148"/>
                    </a:lnTo>
                    <a:lnTo>
                      <a:pt x="1014" y="1049"/>
                    </a:lnTo>
                    <a:lnTo>
                      <a:pt x="1060" y="954"/>
                    </a:lnTo>
                    <a:lnTo>
                      <a:pt x="1112" y="862"/>
                    </a:lnTo>
                    <a:lnTo>
                      <a:pt x="1172" y="771"/>
                    </a:lnTo>
                    <a:lnTo>
                      <a:pt x="1235" y="685"/>
                    </a:lnTo>
                    <a:lnTo>
                      <a:pt x="1305" y="601"/>
                    </a:lnTo>
                    <a:lnTo>
                      <a:pt x="1380" y="522"/>
                    </a:lnTo>
                    <a:lnTo>
                      <a:pt x="1460" y="446"/>
                    </a:lnTo>
                    <a:lnTo>
                      <a:pt x="1543" y="377"/>
                    </a:lnTo>
                    <a:lnTo>
                      <a:pt x="1630" y="313"/>
                    </a:lnTo>
                    <a:lnTo>
                      <a:pt x="1720" y="255"/>
                    </a:lnTo>
                    <a:lnTo>
                      <a:pt x="1813" y="202"/>
                    </a:lnTo>
                    <a:lnTo>
                      <a:pt x="1908" y="155"/>
                    </a:lnTo>
                    <a:lnTo>
                      <a:pt x="2007" y="114"/>
                    </a:lnTo>
                    <a:lnTo>
                      <a:pt x="2108" y="79"/>
                    </a:lnTo>
                    <a:lnTo>
                      <a:pt x="2211" y="51"/>
                    </a:lnTo>
                    <a:lnTo>
                      <a:pt x="2316" y="28"/>
                    </a:lnTo>
                    <a:lnTo>
                      <a:pt x="2423" y="13"/>
                    </a:lnTo>
                    <a:lnTo>
                      <a:pt x="2530" y="2"/>
                    </a:lnTo>
                    <a:lnTo>
                      <a:pt x="26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6466753" y="3352205"/>
              <a:ext cx="5422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Education </a:t>
              </a:r>
              <a:r>
                <a:rPr lang="en-US" sz="2400" dirty="0">
                  <a:solidFill>
                    <a:prstClr val="black"/>
                  </a:solidFill>
                  <a:latin typeface="Helvetica" pitchFamily="34" charset="0"/>
                </a:rPr>
                <a:t>and Distance </a:t>
              </a:r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Learning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2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34229" y="5111002"/>
            <a:ext cx="3895941" cy="523220"/>
            <a:chOff x="5334228" y="2657140"/>
            <a:chExt cx="3895941" cy="523220"/>
          </a:xfrm>
        </p:grpSpPr>
        <p:sp>
          <p:nvSpPr>
            <p:cNvPr id="23" name="TextBox 22"/>
            <p:cNvSpPr txBox="1"/>
            <p:nvPr/>
          </p:nvSpPr>
          <p:spPr>
            <a:xfrm>
              <a:off x="5334228" y="2718695"/>
              <a:ext cx="413896" cy="400110"/>
            </a:xfrm>
            <a:prstGeom prst="rect">
              <a:avLst/>
            </a:prstGeom>
            <a:solidFill>
              <a:srgbClr val="B2292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schemeClr val="bg1"/>
                  </a:solidFill>
                  <a:latin typeface="Helvetica" pitchFamily="34" charset="0"/>
                  <a:cs typeface="Arial" panose="020B0604020202020204" pitchFamily="34" charset="0"/>
                  <a:sym typeface="Wingdings"/>
                </a:rPr>
                <a:t></a:t>
              </a:r>
              <a:endParaRPr lang="id-ID" sz="2000" b="1" dirty="0">
                <a:solidFill>
                  <a:schemeClr val="bg1"/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748126" y="2657140"/>
              <a:ext cx="348204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Executive </a:t>
              </a:r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Recruiters</a:t>
              </a:r>
              <a:endParaRPr lang="id-I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ea typeface="Lato" panose="020F0502020204030203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34228" y="2486644"/>
            <a:ext cx="4896215" cy="523220"/>
            <a:chOff x="5334228" y="3354598"/>
            <a:chExt cx="4896215" cy="523220"/>
          </a:xfrm>
        </p:grpSpPr>
        <p:sp>
          <p:nvSpPr>
            <p:cNvPr id="25" name="TextBox 24"/>
            <p:cNvSpPr txBox="1"/>
            <p:nvPr/>
          </p:nvSpPr>
          <p:spPr>
            <a:xfrm>
              <a:off x="5334228" y="3416153"/>
              <a:ext cx="413896" cy="400110"/>
            </a:xfrm>
            <a:prstGeom prst="rect">
              <a:avLst/>
            </a:prstGeom>
            <a:solidFill>
              <a:srgbClr val="B2292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schemeClr val="bg1"/>
                  </a:solidFill>
                  <a:latin typeface="Helvetica" pitchFamily="34" charset="0"/>
                  <a:cs typeface="Arial" panose="020B0604020202020204" pitchFamily="34" charset="0"/>
                  <a:sym typeface="Wingdings"/>
                </a:rPr>
                <a:t></a:t>
              </a:r>
              <a:endParaRPr lang="id-ID" sz="2000" b="1" dirty="0">
                <a:solidFill>
                  <a:schemeClr val="bg1"/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748126" y="3354598"/>
              <a:ext cx="448231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Online Job Advertisements</a:t>
              </a:r>
              <a:endParaRPr lang="id-I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ea typeface="Lato" panose="020F0502020204030203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334228" y="3216660"/>
            <a:ext cx="3677932" cy="523220"/>
            <a:chOff x="5334228" y="4039211"/>
            <a:chExt cx="3677932" cy="523220"/>
          </a:xfrm>
        </p:grpSpPr>
        <p:sp>
          <p:nvSpPr>
            <p:cNvPr id="21" name="TextBox 20"/>
            <p:cNvSpPr txBox="1"/>
            <p:nvPr/>
          </p:nvSpPr>
          <p:spPr>
            <a:xfrm>
              <a:off x="5334228" y="4100766"/>
              <a:ext cx="413896" cy="400110"/>
            </a:xfrm>
            <a:prstGeom prst="rect">
              <a:avLst/>
            </a:prstGeom>
            <a:solidFill>
              <a:srgbClr val="B2292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schemeClr val="bg1"/>
                  </a:solidFill>
                  <a:latin typeface="Helvetica" pitchFamily="34" charset="0"/>
                  <a:cs typeface="Arial" panose="020B0604020202020204" pitchFamily="34" charset="0"/>
                  <a:sym typeface="Wingdings"/>
                </a:rPr>
                <a:t></a:t>
              </a:r>
              <a:endParaRPr lang="id-ID" sz="2000" b="1" dirty="0">
                <a:solidFill>
                  <a:schemeClr val="bg1"/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748125" y="4039211"/>
              <a:ext cx="32640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Company Updates </a:t>
              </a:r>
              <a:endParaRPr lang="id-I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ea typeface="Lato" panose="020F0502020204030203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06" y="6284235"/>
            <a:ext cx="2434856" cy="36104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334228" y="1761186"/>
            <a:ext cx="1917835" cy="523220"/>
            <a:chOff x="5334228" y="1993188"/>
            <a:chExt cx="1917835" cy="523220"/>
          </a:xfrm>
        </p:grpSpPr>
        <p:sp>
          <p:nvSpPr>
            <p:cNvPr id="10" name="TextBox 9"/>
            <p:cNvSpPr txBox="1"/>
            <p:nvPr/>
          </p:nvSpPr>
          <p:spPr>
            <a:xfrm>
              <a:off x="5334228" y="2054743"/>
              <a:ext cx="413895" cy="400110"/>
            </a:xfrm>
            <a:prstGeom prst="rect">
              <a:avLst/>
            </a:prstGeom>
            <a:solidFill>
              <a:srgbClr val="B2292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chemeClr val="bg1"/>
                  </a:solidFill>
                  <a:latin typeface="Helvetica" pitchFamily="34" charset="0"/>
                  <a:cs typeface="Arial" panose="020B0604020202020204" pitchFamily="34" charset="0"/>
                  <a:sym typeface="Wingdings"/>
                </a:rPr>
                <a:t></a:t>
              </a:r>
              <a:endParaRPr lang="id-ID" sz="2000" b="1" dirty="0">
                <a:solidFill>
                  <a:schemeClr val="bg1"/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748125" y="1993188"/>
              <a:ext cx="1503938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Network</a:t>
              </a:r>
              <a:endParaRPr lang="en-US" sz="2800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45049" y="2154269"/>
            <a:ext cx="442117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  <a:cs typeface="Arial" panose="020B0604020202020204" pitchFamily="34" charset="0"/>
              </a:rPr>
              <a:t>TOOLS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algn="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for targeting </a:t>
            </a:r>
          </a:p>
          <a:p>
            <a:pPr algn="r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  <a:cs typeface="Arial" panose="020B0604020202020204" pitchFamily="34" charset="0"/>
              </a:rPr>
              <a:t>OPPORTUNITIES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lvl="0" algn="r"/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during a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Helvetica" pitchFamily="34" charset="0"/>
              <a:cs typeface="Arial" panose="020B0604020202020204" pitchFamily="34" charset="0"/>
            </a:endParaRPr>
          </a:p>
          <a:p>
            <a:pPr algn="r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  <a:cs typeface="Arial" panose="020B0604020202020204" pitchFamily="34" charset="0"/>
              </a:rPr>
              <a:t>PANDEMIC</a:t>
            </a:r>
            <a:endParaRPr lang="id-ID" sz="3600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4980258" y="1863778"/>
            <a:ext cx="27709" cy="36298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334229" y="3941524"/>
            <a:ext cx="6274796" cy="954107"/>
            <a:chOff x="5334229" y="4710248"/>
            <a:chExt cx="6274796" cy="954107"/>
          </a:xfrm>
        </p:grpSpPr>
        <p:sp>
          <p:nvSpPr>
            <p:cNvPr id="28" name="TextBox 27"/>
            <p:cNvSpPr txBox="1"/>
            <p:nvPr/>
          </p:nvSpPr>
          <p:spPr>
            <a:xfrm>
              <a:off x="5334229" y="4787192"/>
              <a:ext cx="413896" cy="400110"/>
            </a:xfrm>
            <a:prstGeom prst="rect">
              <a:avLst/>
            </a:prstGeom>
            <a:solidFill>
              <a:srgbClr val="B2292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schemeClr val="bg1"/>
                  </a:solidFill>
                  <a:latin typeface="Helvetica" pitchFamily="34" charset="0"/>
                  <a:cs typeface="Arial" panose="020B0604020202020204" pitchFamily="34" charset="0"/>
                  <a:sym typeface="Wingdings"/>
                </a:rPr>
                <a:t></a:t>
              </a:r>
              <a:endParaRPr lang="id-ID" sz="2000" b="1" dirty="0">
                <a:solidFill>
                  <a:schemeClr val="bg1"/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48125" y="4710248"/>
              <a:ext cx="5860900" cy="954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Continuous Learning &amp; </a:t>
              </a:r>
              <a:r>
                <a:rPr lang="en-US" sz="2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Upskilling</a:t>
              </a:r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to Thrive in a Digital World</a:t>
              </a:r>
              <a:endParaRPr lang="en-US" sz="28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347114" y="-1277"/>
            <a:ext cx="3844886" cy="2310397"/>
            <a:chOff x="8350289" y="-1277"/>
            <a:chExt cx="3844886" cy="2310397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8350289" y="-1277"/>
              <a:ext cx="3844886" cy="1277441"/>
            </a:xfrm>
            <a:custGeom>
              <a:avLst/>
              <a:gdLst>
                <a:gd name="T0" fmla="*/ 1249 w 1249"/>
                <a:gd name="T1" fmla="*/ 0 h 467"/>
                <a:gd name="T2" fmla="*/ 0 w 1249"/>
                <a:gd name="T3" fmla="*/ 0 h 467"/>
                <a:gd name="T4" fmla="*/ 0 w 1249"/>
                <a:gd name="T5" fmla="*/ 467 h 467"/>
                <a:gd name="T6" fmla="*/ 812 w 1249"/>
                <a:gd name="T7" fmla="*/ 467 h 467"/>
                <a:gd name="T8" fmla="*/ 1249 w 1249"/>
                <a:gd name="T9" fmla="*/ 98 h 467"/>
                <a:gd name="T10" fmla="*/ 1249 w 1249"/>
                <a:gd name="T11" fmla="*/ 0 h 467"/>
                <a:gd name="connsiteX0" fmla="*/ 11228 w 11228"/>
                <a:gd name="connsiteY0" fmla="*/ 60 h 10060"/>
                <a:gd name="connsiteX1" fmla="*/ 0 w 11228"/>
                <a:gd name="connsiteY1" fmla="*/ 0 h 10060"/>
                <a:gd name="connsiteX2" fmla="*/ 1228 w 11228"/>
                <a:gd name="connsiteY2" fmla="*/ 10060 h 10060"/>
                <a:gd name="connsiteX3" fmla="*/ 7729 w 11228"/>
                <a:gd name="connsiteY3" fmla="*/ 10060 h 10060"/>
                <a:gd name="connsiteX4" fmla="*/ 11228 w 11228"/>
                <a:gd name="connsiteY4" fmla="*/ 2159 h 10060"/>
                <a:gd name="connsiteX5" fmla="*/ 11228 w 11228"/>
                <a:gd name="connsiteY5" fmla="*/ 60 h 10060"/>
                <a:gd name="connsiteX0" fmla="*/ 11228 w 11228"/>
                <a:gd name="connsiteY0" fmla="*/ 60 h 10060"/>
                <a:gd name="connsiteX1" fmla="*/ 0 w 11228"/>
                <a:gd name="connsiteY1" fmla="*/ 0 h 10060"/>
                <a:gd name="connsiteX2" fmla="*/ 2102 w 11228"/>
                <a:gd name="connsiteY2" fmla="*/ 10060 h 10060"/>
                <a:gd name="connsiteX3" fmla="*/ 7729 w 11228"/>
                <a:gd name="connsiteY3" fmla="*/ 10060 h 10060"/>
                <a:gd name="connsiteX4" fmla="*/ 11228 w 11228"/>
                <a:gd name="connsiteY4" fmla="*/ 2159 h 10060"/>
                <a:gd name="connsiteX5" fmla="*/ 11228 w 11228"/>
                <a:gd name="connsiteY5" fmla="*/ 60 h 10060"/>
                <a:gd name="connsiteX0" fmla="*/ 11265 w 11265"/>
                <a:gd name="connsiteY0" fmla="*/ 10 h 10010"/>
                <a:gd name="connsiteX1" fmla="*/ 0 w 11265"/>
                <a:gd name="connsiteY1" fmla="*/ 0 h 10010"/>
                <a:gd name="connsiteX2" fmla="*/ 2139 w 11265"/>
                <a:gd name="connsiteY2" fmla="*/ 10010 h 10010"/>
                <a:gd name="connsiteX3" fmla="*/ 7766 w 11265"/>
                <a:gd name="connsiteY3" fmla="*/ 10010 h 10010"/>
                <a:gd name="connsiteX4" fmla="*/ 11265 w 11265"/>
                <a:gd name="connsiteY4" fmla="*/ 2109 h 10010"/>
                <a:gd name="connsiteX5" fmla="*/ 11265 w 11265"/>
                <a:gd name="connsiteY5" fmla="*/ 10 h 1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65" h="10010">
                  <a:moveTo>
                    <a:pt x="11265" y="10"/>
                  </a:moveTo>
                  <a:lnTo>
                    <a:pt x="0" y="0"/>
                  </a:lnTo>
                  <a:lnTo>
                    <a:pt x="2139" y="10010"/>
                  </a:lnTo>
                  <a:lnTo>
                    <a:pt x="7766" y="10010"/>
                  </a:lnTo>
                  <a:lnTo>
                    <a:pt x="11265" y="2109"/>
                  </a:lnTo>
                  <a:lnTo>
                    <a:pt x="11265" y="10"/>
                  </a:lnTo>
                  <a:close/>
                </a:path>
              </a:pathLst>
            </a:custGeom>
            <a:solidFill>
              <a:srgbClr val="19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1000992" y="267802"/>
              <a:ext cx="1194183" cy="2041318"/>
            </a:xfrm>
            <a:custGeom>
              <a:avLst/>
              <a:gdLst>
                <a:gd name="T0" fmla="*/ 0 w 437"/>
                <a:gd name="T1" fmla="*/ 369 h 747"/>
                <a:gd name="T2" fmla="*/ 437 w 437"/>
                <a:gd name="T3" fmla="*/ 747 h 747"/>
                <a:gd name="T4" fmla="*/ 437 w 437"/>
                <a:gd name="T5" fmla="*/ 0 h 747"/>
                <a:gd name="T6" fmla="*/ 0 w 437"/>
                <a:gd name="T7" fmla="*/ 369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" h="747">
                  <a:moveTo>
                    <a:pt x="0" y="369"/>
                  </a:moveTo>
                  <a:lnTo>
                    <a:pt x="437" y="747"/>
                  </a:lnTo>
                  <a:lnTo>
                    <a:pt x="437" y="0"/>
                  </a:lnTo>
                  <a:lnTo>
                    <a:pt x="0" y="369"/>
                  </a:lnTo>
                  <a:close/>
                </a:path>
              </a:pathLst>
            </a:custGeom>
            <a:solidFill>
              <a:srgbClr val="B2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</p:grpSp>
      <p:grpSp>
        <p:nvGrpSpPr>
          <p:cNvPr id="41" name="Group 40"/>
          <p:cNvGrpSpPr/>
          <p:nvPr/>
        </p:nvGrpSpPr>
        <p:grpSpPr>
          <a:xfrm flipH="1">
            <a:off x="0" y="-1277"/>
            <a:ext cx="3844886" cy="2310397"/>
            <a:chOff x="8350289" y="-1277"/>
            <a:chExt cx="3844886" cy="2310397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8350289" y="-1277"/>
              <a:ext cx="3844886" cy="1277441"/>
            </a:xfrm>
            <a:custGeom>
              <a:avLst/>
              <a:gdLst>
                <a:gd name="T0" fmla="*/ 1249 w 1249"/>
                <a:gd name="T1" fmla="*/ 0 h 467"/>
                <a:gd name="T2" fmla="*/ 0 w 1249"/>
                <a:gd name="T3" fmla="*/ 0 h 467"/>
                <a:gd name="T4" fmla="*/ 0 w 1249"/>
                <a:gd name="T5" fmla="*/ 467 h 467"/>
                <a:gd name="T6" fmla="*/ 812 w 1249"/>
                <a:gd name="T7" fmla="*/ 467 h 467"/>
                <a:gd name="T8" fmla="*/ 1249 w 1249"/>
                <a:gd name="T9" fmla="*/ 98 h 467"/>
                <a:gd name="T10" fmla="*/ 1249 w 1249"/>
                <a:gd name="T11" fmla="*/ 0 h 467"/>
                <a:gd name="connsiteX0" fmla="*/ 11228 w 11228"/>
                <a:gd name="connsiteY0" fmla="*/ 60 h 10060"/>
                <a:gd name="connsiteX1" fmla="*/ 0 w 11228"/>
                <a:gd name="connsiteY1" fmla="*/ 0 h 10060"/>
                <a:gd name="connsiteX2" fmla="*/ 1228 w 11228"/>
                <a:gd name="connsiteY2" fmla="*/ 10060 h 10060"/>
                <a:gd name="connsiteX3" fmla="*/ 7729 w 11228"/>
                <a:gd name="connsiteY3" fmla="*/ 10060 h 10060"/>
                <a:gd name="connsiteX4" fmla="*/ 11228 w 11228"/>
                <a:gd name="connsiteY4" fmla="*/ 2159 h 10060"/>
                <a:gd name="connsiteX5" fmla="*/ 11228 w 11228"/>
                <a:gd name="connsiteY5" fmla="*/ 60 h 10060"/>
                <a:gd name="connsiteX0" fmla="*/ 11228 w 11228"/>
                <a:gd name="connsiteY0" fmla="*/ 60 h 10060"/>
                <a:gd name="connsiteX1" fmla="*/ 0 w 11228"/>
                <a:gd name="connsiteY1" fmla="*/ 0 h 10060"/>
                <a:gd name="connsiteX2" fmla="*/ 2102 w 11228"/>
                <a:gd name="connsiteY2" fmla="*/ 10060 h 10060"/>
                <a:gd name="connsiteX3" fmla="*/ 7729 w 11228"/>
                <a:gd name="connsiteY3" fmla="*/ 10060 h 10060"/>
                <a:gd name="connsiteX4" fmla="*/ 11228 w 11228"/>
                <a:gd name="connsiteY4" fmla="*/ 2159 h 10060"/>
                <a:gd name="connsiteX5" fmla="*/ 11228 w 11228"/>
                <a:gd name="connsiteY5" fmla="*/ 60 h 10060"/>
                <a:gd name="connsiteX0" fmla="*/ 11265 w 11265"/>
                <a:gd name="connsiteY0" fmla="*/ 10 h 10010"/>
                <a:gd name="connsiteX1" fmla="*/ 0 w 11265"/>
                <a:gd name="connsiteY1" fmla="*/ 0 h 10010"/>
                <a:gd name="connsiteX2" fmla="*/ 2139 w 11265"/>
                <a:gd name="connsiteY2" fmla="*/ 10010 h 10010"/>
                <a:gd name="connsiteX3" fmla="*/ 7766 w 11265"/>
                <a:gd name="connsiteY3" fmla="*/ 10010 h 10010"/>
                <a:gd name="connsiteX4" fmla="*/ 11265 w 11265"/>
                <a:gd name="connsiteY4" fmla="*/ 2109 h 10010"/>
                <a:gd name="connsiteX5" fmla="*/ 11265 w 11265"/>
                <a:gd name="connsiteY5" fmla="*/ 10 h 1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65" h="10010">
                  <a:moveTo>
                    <a:pt x="11265" y="10"/>
                  </a:moveTo>
                  <a:lnTo>
                    <a:pt x="0" y="0"/>
                  </a:lnTo>
                  <a:lnTo>
                    <a:pt x="2139" y="10010"/>
                  </a:lnTo>
                  <a:lnTo>
                    <a:pt x="7766" y="10010"/>
                  </a:lnTo>
                  <a:lnTo>
                    <a:pt x="11265" y="2109"/>
                  </a:lnTo>
                  <a:lnTo>
                    <a:pt x="11265" y="10"/>
                  </a:lnTo>
                  <a:close/>
                </a:path>
              </a:pathLst>
            </a:custGeom>
            <a:solidFill>
              <a:srgbClr val="19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11000992" y="267802"/>
              <a:ext cx="1194183" cy="2041318"/>
            </a:xfrm>
            <a:custGeom>
              <a:avLst/>
              <a:gdLst>
                <a:gd name="T0" fmla="*/ 0 w 437"/>
                <a:gd name="T1" fmla="*/ 369 h 747"/>
                <a:gd name="T2" fmla="*/ 437 w 437"/>
                <a:gd name="T3" fmla="*/ 747 h 747"/>
                <a:gd name="T4" fmla="*/ 437 w 437"/>
                <a:gd name="T5" fmla="*/ 0 h 747"/>
                <a:gd name="T6" fmla="*/ 0 w 437"/>
                <a:gd name="T7" fmla="*/ 369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" h="747">
                  <a:moveTo>
                    <a:pt x="0" y="369"/>
                  </a:moveTo>
                  <a:lnTo>
                    <a:pt x="437" y="747"/>
                  </a:lnTo>
                  <a:lnTo>
                    <a:pt x="437" y="0"/>
                  </a:lnTo>
                  <a:lnTo>
                    <a:pt x="0" y="369"/>
                  </a:lnTo>
                  <a:close/>
                </a:path>
              </a:pathLst>
            </a:custGeom>
            <a:solidFill>
              <a:srgbClr val="B2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</p:grpSp>
    </p:spTree>
    <p:extLst>
      <p:ext uri="{BB962C8B-B14F-4D97-AF65-F5344CB8AC3E}">
        <p14:creationId xmlns:p14="http://schemas.microsoft.com/office/powerpoint/2010/main" val="123321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4397665" y="4115106"/>
            <a:ext cx="2743200" cy="941974"/>
            <a:chOff x="622923" y="4115106"/>
            <a:chExt cx="2743200" cy="941974"/>
          </a:xfrm>
        </p:grpSpPr>
        <p:pic>
          <p:nvPicPr>
            <p:cNvPr id="10" name="Picture 9" descr="A close up of a logo&#10;&#10;Description automatically generated">
              <a:extLst>
                <a:ext uri="{FF2B5EF4-FFF2-40B4-BE49-F238E27FC236}">
                  <a16:creationId xmlns:a16="http://schemas.microsoft.com/office/drawing/2014/main" xmlns="" id="{EE8FA062-B59B-4DE3-B317-345EAB57A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923" y="4115106"/>
              <a:ext cx="2743200" cy="406788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842132" y="4595415"/>
              <a:ext cx="23047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i="1" kern="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Executive </a:t>
              </a:r>
              <a:r>
                <a:rPr lang="en-US" sz="1200" i="1" kern="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Search for senior and mid-level executives</a:t>
              </a:r>
              <a:endParaRPr lang="en-US" sz="1200" i="1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endParaRPr>
            </a:p>
          </p:txBody>
        </p:sp>
      </p:grpSp>
      <p:pic>
        <p:nvPicPr>
          <p:cNvPr id="1026" name="Picture 2" descr="D:\Documents\zmg\40th hi-res logo\ZMG40_Colored on ligh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728" y="118530"/>
            <a:ext cx="3931920" cy="203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59" y="2307126"/>
            <a:ext cx="10812858" cy="108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443385" y="5342757"/>
            <a:ext cx="2651760" cy="1283901"/>
            <a:chOff x="4276371" y="5342757"/>
            <a:chExt cx="2651760" cy="1283901"/>
          </a:xfrm>
        </p:grpSpPr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4276371" y="5342757"/>
              <a:ext cx="2651760" cy="395832"/>
              <a:chOff x="757589" y="5583697"/>
              <a:chExt cx="2450294" cy="430205"/>
            </a:xfrm>
          </p:grpSpPr>
          <p:pic>
            <p:nvPicPr>
              <p:cNvPr id="7" name="Picture 6" descr="A close up of a sign&#10;&#10;Description automatically generated">
                <a:extLst>
                  <a:ext uri="{FF2B5EF4-FFF2-40B4-BE49-F238E27FC236}">
                    <a16:creationId xmlns:a16="http://schemas.microsoft.com/office/drawing/2014/main" xmlns="" id="{67EF5558-E88D-45CE-81A9-F9A543B7FE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7589" y="5583697"/>
                <a:ext cx="2450294" cy="430205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1433513" y="5915025"/>
                <a:ext cx="842962" cy="898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305398" y="5795661"/>
              <a:ext cx="259370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</a:rPr>
                <a:t>Executive </a:t>
              </a:r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</a:rPr>
                <a:t>and contingency search</a:t>
              </a:r>
            </a:p>
            <a:p>
              <a:pPr algn="ctr"/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</a:rPr>
                <a:t>Recruitment Process Outsourcing</a:t>
              </a:r>
            </a:p>
            <a:p>
              <a:pPr algn="ctr"/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</a:rPr>
                <a:t>HR consultancy</a:t>
              </a:r>
            </a:p>
            <a:p>
              <a:pPr algn="ctr"/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</a:rPr>
                <a:t>Learning and </a:t>
              </a:r>
              <a:r>
                <a:rPr lang="en-US" sz="1200" i="1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</a:rPr>
                <a:t>Development</a:t>
              </a:r>
              <a:endParaRPr lang="en-US" sz="1200" i="1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22923" y="4115106"/>
            <a:ext cx="3181302" cy="914400"/>
            <a:chOff x="622923" y="4115106"/>
            <a:chExt cx="3181302" cy="914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3ADCE4E8-85B2-41FE-8515-15A11ABBF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2923" y="4115106"/>
              <a:ext cx="957738" cy="9144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1499443" y="4341473"/>
              <a:ext cx="23047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kern="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Outsourced Manpower Services</a:t>
              </a:r>
              <a:endParaRPr lang="en-US" sz="1200" i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02522" y="5342757"/>
            <a:ext cx="3272676" cy="914400"/>
            <a:chOff x="502522" y="5342757"/>
            <a:chExt cx="3272676" cy="9144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C2BF53AB-6A26-4FE6-B2A7-5ACF888BC4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2522" y="5342757"/>
              <a:ext cx="966082" cy="9144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470416" y="5553182"/>
              <a:ext cx="23047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kern="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Entry- to Mid-level search</a:t>
              </a:r>
            </a:p>
            <a:p>
              <a:r>
                <a:rPr lang="en-US" sz="1200" i="1" kern="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Volume hiring 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483422" y="4160826"/>
            <a:ext cx="3090511" cy="822960"/>
            <a:chOff x="8387606" y="4160826"/>
            <a:chExt cx="3090511" cy="822960"/>
          </a:xfrm>
        </p:grpSpPr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xmlns="" id="{5F0E7A8D-50CE-430E-A3FF-84541093D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7606" y="4160826"/>
              <a:ext cx="822960" cy="82296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9181801" y="4341473"/>
              <a:ext cx="229631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kern="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Executive and mid-level search for Indonesia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186243" y="5414610"/>
            <a:ext cx="3483506" cy="548640"/>
            <a:chOff x="8090427" y="5414610"/>
            <a:chExt cx="3483506" cy="548640"/>
          </a:xfrm>
        </p:grpSpPr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:a16="http://schemas.microsoft.com/office/drawing/2014/main" xmlns="" id="{BC8FD555-FA8D-4841-BD44-183991442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0427" y="5414610"/>
              <a:ext cx="1417317" cy="54864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9567332" y="5458097"/>
              <a:ext cx="20066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kern="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Arial" panose="020B0604020202020204" pitchFamily="34" charset="0"/>
                </a:rPr>
                <a:t>Learning and Development in Myanmar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50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ight Triangle 3"/>
          <p:cNvSpPr/>
          <p:nvPr/>
        </p:nvSpPr>
        <p:spPr>
          <a:xfrm>
            <a:off x="7866744" y="4393432"/>
            <a:ext cx="4325256" cy="2464568"/>
          </a:xfrm>
          <a:prstGeom prst="rtTriangle">
            <a:avLst/>
          </a:prstGeom>
          <a:solidFill>
            <a:srgbClr val="B22921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9646" y="803324"/>
            <a:ext cx="55595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PH" sz="6600" dirty="0">
                <a:solidFill>
                  <a:prstClr val="black"/>
                </a:solidFill>
                <a:latin typeface="Arial Rounded MT Bold" pitchFamily="34" charset="0"/>
              </a:rPr>
              <a:t>THANK</a:t>
            </a:r>
            <a:r>
              <a:rPr lang="en-PH" sz="6600" b="1" dirty="0">
                <a:solidFill>
                  <a:srgbClr val="EB2127"/>
                </a:solidFill>
                <a:latin typeface="Arial Rounded MT Bold" pitchFamily="34" charset="0"/>
              </a:rPr>
              <a:t> </a:t>
            </a:r>
            <a:r>
              <a:rPr lang="en-PH" sz="6600" b="1" dirty="0">
                <a:solidFill>
                  <a:srgbClr val="B22921"/>
                </a:solidFill>
                <a:latin typeface="Arial Rounded MT Bold" pitchFamily="34" charset="0"/>
              </a:rPr>
              <a:t>YOU!</a:t>
            </a:r>
            <a:endParaRPr lang="id-ID" sz="6600" b="1" dirty="0">
              <a:solidFill>
                <a:srgbClr val="B22921"/>
              </a:solidFill>
              <a:latin typeface="Arial Rounded MT 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6" y="4635864"/>
            <a:ext cx="3083358" cy="4572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 flipH="1">
            <a:off x="0" y="0"/>
            <a:ext cx="1940115" cy="3185516"/>
            <a:chOff x="9506738" y="0"/>
            <a:chExt cx="2685262" cy="4083538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458502" y="0"/>
              <a:ext cx="1733498" cy="4083538"/>
            </a:xfrm>
            <a:custGeom>
              <a:avLst/>
              <a:gdLst>
                <a:gd name="T0" fmla="*/ 391 w 391"/>
                <a:gd name="T1" fmla="*/ 0 h 930"/>
                <a:gd name="T2" fmla="*/ 0 w 391"/>
                <a:gd name="T3" fmla="*/ 232 h 930"/>
                <a:gd name="T4" fmla="*/ 391 w 391"/>
                <a:gd name="T5" fmla="*/ 930 h 930"/>
                <a:gd name="T6" fmla="*/ 391 w 391"/>
                <a:gd name="T7" fmla="*/ 0 h 930"/>
                <a:gd name="connsiteX0" fmla="*/ 10097 w 10097"/>
                <a:gd name="connsiteY0" fmla="*/ 0 h 10000"/>
                <a:gd name="connsiteX1" fmla="*/ 0 w 10097"/>
                <a:gd name="connsiteY1" fmla="*/ 2547 h 10000"/>
                <a:gd name="connsiteX2" fmla="*/ 10097 w 10097"/>
                <a:gd name="connsiteY2" fmla="*/ 10000 h 10000"/>
                <a:gd name="connsiteX3" fmla="*/ 10097 w 10097"/>
                <a:gd name="connsiteY3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97" h="10000">
                  <a:moveTo>
                    <a:pt x="10097" y="0"/>
                  </a:moveTo>
                  <a:lnTo>
                    <a:pt x="0" y="2547"/>
                  </a:lnTo>
                  <a:lnTo>
                    <a:pt x="10097" y="10000"/>
                  </a:lnTo>
                  <a:lnTo>
                    <a:pt x="10097" y="0"/>
                  </a:lnTo>
                  <a:close/>
                </a:path>
              </a:pathLst>
            </a:custGeom>
            <a:solidFill>
              <a:srgbClr val="19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506738" y="1051653"/>
              <a:ext cx="1845315" cy="2379601"/>
            </a:xfrm>
            <a:custGeom>
              <a:avLst/>
              <a:gdLst>
                <a:gd name="T0" fmla="*/ 0 w 411"/>
                <a:gd name="T1" fmla="*/ 0 h 530"/>
                <a:gd name="T2" fmla="*/ 306 w 411"/>
                <a:gd name="T3" fmla="*/ 530 h 530"/>
                <a:gd name="T4" fmla="*/ 411 w 411"/>
                <a:gd name="T5" fmla="*/ 349 h 530"/>
                <a:gd name="T6" fmla="*/ 214 w 411"/>
                <a:gd name="T7" fmla="*/ 0 h 530"/>
                <a:gd name="T8" fmla="*/ 0 w 411"/>
                <a:gd name="T9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530">
                  <a:moveTo>
                    <a:pt x="0" y="0"/>
                  </a:moveTo>
                  <a:lnTo>
                    <a:pt x="306" y="530"/>
                  </a:lnTo>
                  <a:lnTo>
                    <a:pt x="411" y="349"/>
                  </a:lnTo>
                  <a:lnTo>
                    <a:pt x="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2921"/>
            </a:solidFill>
            <a:ln w="301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432435" y="2067343"/>
            <a:ext cx="4674020" cy="1569660"/>
            <a:chOff x="2432435" y="2244102"/>
            <a:chExt cx="4674020" cy="1569660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8B65461A-FC7B-4E91-877C-3F7F8B789D77}"/>
                </a:ext>
              </a:extLst>
            </p:cNvPr>
            <p:cNvSpPr txBox="1"/>
            <p:nvPr/>
          </p:nvSpPr>
          <p:spPr>
            <a:xfrm>
              <a:off x="2432435" y="2244102"/>
              <a:ext cx="46740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sz="2400" b="1" dirty="0" smtClean="0">
                  <a:solidFill>
                    <a:prstClr val="black"/>
                  </a:solidFill>
                  <a:latin typeface="Helvetica" pitchFamily="34" charset="0"/>
                </a:rPr>
                <a:t>Ruby I. Jacob</a:t>
              </a:r>
              <a:endParaRPr lang="en-US" sz="2400" b="1" dirty="0">
                <a:solidFill>
                  <a:prstClr val="black"/>
                </a:solidFill>
                <a:latin typeface="Helvetica" pitchFamily="34" charset="0"/>
              </a:endParaRPr>
            </a:p>
            <a:p>
              <a:pPr defTabSz="457200"/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Executive Director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  <a:p>
              <a:pPr defTabSz="347663"/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	rjacob@wardhowell.com.ph</a:t>
              </a:r>
            </a:p>
            <a:p>
              <a:pPr defTabSz="347663"/>
              <a:r>
                <a:rPr lang="en-US" sz="2400" dirty="0" smtClean="0">
                  <a:solidFill>
                    <a:prstClr val="black"/>
                  </a:solidFill>
                  <a:latin typeface="Helvetica" pitchFamily="34" charset="0"/>
                </a:rPr>
                <a:t>	+63 917 867 5984</a:t>
              </a:r>
              <a:endParaRPr lang="en-US" sz="2400" dirty="0">
                <a:solidFill>
                  <a:prstClr val="black"/>
                </a:solidFill>
                <a:latin typeface="Helvetica" pitchFamily="34" charset="0"/>
              </a:endParaRPr>
            </a:p>
          </p:txBody>
        </p:sp>
        <p:pic>
          <p:nvPicPr>
            <p:cNvPr id="13" name="Graphic 12" descr="Email">
              <a:extLst>
                <a:ext uri="{FF2B5EF4-FFF2-40B4-BE49-F238E27FC236}">
                  <a16:creationId xmlns="" xmlns:a16="http://schemas.microsoft.com/office/drawing/2014/main" id="{80F8EBD4-B8C6-4EAF-B90F-C16E01B50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27274" y="3072175"/>
              <a:ext cx="274320" cy="274320"/>
            </a:xfrm>
            <a:prstGeom prst="rect">
              <a:avLst/>
            </a:prstGeom>
          </p:spPr>
        </p:pic>
        <p:sp>
          <p:nvSpPr>
            <p:cNvPr id="18" name="Shape 5124"/>
            <p:cNvSpPr>
              <a:spLocks noChangeAspect="1"/>
            </p:cNvSpPr>
            <p:nvPr/>
          </p:nvSpPr>
          <p:spPr>
            <a:xfrm>
              <a:off x="2584942" y="3405764"/>
              <a:ext cx="158984" cy="2743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918" y="0"/>
                  </a:moveTo>
                  <a:lnTo>
                    <a:pt x="100918" y="0"/>
                  </a:lnTo>
                  <a:cubicBezTo>
                    <a:pt x="18657" y="0"/>
                    <a:pt x="18657" y="0"/>
                    <a:pt x="18657" y="0"/>
                  </a:cubicBezTo>
                  <a:cubicBezTo>
                    <a:pt x="7208" y="0"/>
                    <a:pt x="0" y="4417"/>
                    <a:pt x="0" y="10797"/>
                  </a:cubicBezTo>
                  <a:cubicBezTo>
                    <a:pt x="0" y="106503"/>
                    <a:pt x="0" y="106503"/>
                    <a:pt x="0" y="106503"/>
                  </a:cubicBezTo>
                  <a:cubicBezTo>
                    <a:pt x="0" y="112883"/>
                    <a:pt x="7208" y="119754"/>
                    <a:pt x="18657" y="119754"/>
                  </a:cubicBezTo>
                  <a:cubicBezTo>
                    <a:pt x="100918" y="119754"/>
                    <a:pt x="100918" y="119754"/>
                    <a:pt x="100918" y="119754"/>
                  </a:cubicBezTo>
                  <a:cubicBezTo>
                    <a:pt x="112367" y="119754"/>
                    <a:pt x="119575" y="112883"/>
                    <a:pt x="119575" y="106503"/>
                  </a:cubicBezTo>
                  <a:cubicBezTo>
                    <a:pt x="119575" y="10797"/>
                    <a:pt x="119575" y="10797"/>
                    <a:pt x="119575" y="10797"/>
                  </a:cubicBezTo>
                  <a:cubicBezTo>
                    <a:pt x="119575" y="4417"/>
                    <a:pt x="112367" y="0"/>
                    <a:pt x="100918" y="0"/>
                  </a:cubicBezTo>
                  <a:close/>
                  <a:moveTo>
                    <a:pt x="59787" y="112883"/>
                  </a:moveTo>
                  <a:lnTo>
                    <a:pt x="59787" y="112883"/>
                  </a:lnTo>
                  <a:cubicBezTo>
                    <a:pt x="52155" y="112883"/>
                    <a:pt x="44946" y="110674"/>
                    <a:pt x="44946" y="108711"/>
                  </a:cubicBezTo>
                  <a:cubicBezTo>
                    <a:pt x="44946" y="104294"/>
                    <a:pt x="52155" y="102085"/>
                    <a:pt x="59787" y="102085"/>
                  </a:cubicBezTo>
                  <a:cubicBezTo>
                    <a:pt x="67420" y="102085"/>
                    <a:pt x="74628" y="104294"/>
                    <a:pt x="74628" y="108711"/>
                  </a:cubicBezTo>
                  <a:cubicBezTo>
                    <a:pt x="74628" y="110674"/>
                    <a:pt x="67420" y="112883"/>
                    <a:pt x="59787" y="112883"/>
                  </a:cubicBezTo>
                  <a:close/>
                  <a:moveTo>
                    <a:pt x="104734" y="95705"/>
                  </a:moveTo>
                  <a:lnTo>
                    <a:pt x="104734" y="95705"/>
                  </a:lnTo>
                  <a:cubicBezTo>
                    <a:pt x="14840" y="95705"/>
                    <a:pt x="14840" y="95705"/>
                    <a:pt x="14840" y="95705"/>
                  </a:cubicBezTo>
                  <a:cubicBezTo>
                    <a:pt x="14840" y="15214"/>
                    <a:pt x="14840" y="15214"/>
                    <a:pt x="14840" y="15214"/>
                  </a:cubicBezTo>
                  <a:cubicBezTo>
                    <a:pt x="104734" y="15214"/>
                    <a:pt x="104734" y="15214"/>
                    <a:pt x="104734" y="15214"/>
                  </a:cubicBezTo>
                  <a:lnTo>
                    <a:pt x="104734" y="95705"/>
                  </a:lnTo>
                  <a:close/>
                </a:path>
              </a:pathLst>
            </a:custGeom>
            <a:solidFill>
              <a:srgbClr val="D52027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6867" y="5118465"/>
            <a:ext cx="3083357" cy="1641475"/>
            <a:chOff x="606867" y="5118465"/>
            <a:chExt cx="3083357" cy="1641475"/>
          </a:xfrm>
        </p:grpSpPr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F0FD6D0A-4E54-4EA4-8178-83A34E065675}"/>
                </a:ext>
              </a:extLst>
            </p:cNvPr>
            <p:cNvSpPr txBox="1"/>
            <p:nvPr/>
          </p:nvSpPr>
          <p:spPr>
            <a:xfrm>
              <a:off x="606867" y="5118465"/>
              <a:ext cx="3083357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5/F The Athenaeum </a:t>
              </a: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Building</a:t>
              </a:r>
            </a:p>
            <a:p>
              <a:pPr>
                <a:lnSpc>
                  <a:spcPct val="120000"/>
                </a:lnSpc>
              </a:pP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160 </a:t>
              </a: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L.P. </a:t>
              </a:r>
              <a:r>
                <a:rPr lang="en-US" sz="1400" dirty="0" err="1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Leviste</a:t>
              </a: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 St., </a:t>
              </a:r>
              <a:r>
                <a:rPr lang="en-US" sz="1400" dirty="0" err="1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Salcedo</a:t>
              </a: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 Village</a:t>
              </a:r>
            </a:p>
            <a:p>
              <a:pPr>
                <a:lnSpc>
                  <a:spcPct val="120000"/>
                </a:lnSpc>
              </a:pP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Makati </a:t>
              </a: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City 1227 Philippines</a:t>
              </a:r>
            </a:p>
            <a:p>
              <a:pPr>
                <a:lnSpc>
                  <a:spcPct val="120000"/>
                </a:lnSpc>
                <a:tabLst>
                  <a:tab pos="287338" algn="l"/>
                </a:tabLst>
              </a:pP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	</a:t>
              </a: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+63 2 8816 2466</a:t>
              </a:r>
              <a:endParaRPr lang="en-US" sz="1400" dirty="0">
                <a:solidFill>
                  <a:prstClr val="black"/>
                </a:solidFill>
                <a:latin typeface="Helvetica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20000"/>
                </a:lnSpc>
                <a:tabLst>
                  <a:tab pos="287338" algn="l"/>
                </a:tabLst>
              </a:pP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	www.wardhowell.com.ph</a:t>
              </a:r>
              <a:endParaRPr lang="en-US" sz="1400" dirty="0">
                <a:solidFill>
                  <a:prstClr val="black"/>
                </a:solidFill>
                <a:latin typeface="Helvetica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20000"/>
                </a:lnSpc>
                <a:tabLst>
                  <a:tab pos="287338" algn="l"/>
                </a:tabLst>
              </a:pP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	</a:t>
              </a: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ZMG </a:t>
              </a:r>
              <a:r>
                <a:rPr lang="en-US" sz="1400" dirty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Ward </a:t>
              </a:r>
              <a:r>
                <a:rPr lang="en-US" sz="1400" dirty="0" smtClean="0">
                  <a:solidFill>
                    <a:prstClr val="black"/>
                  </a:solidFill>
                  <a:latin typeface="Helvetica" pitchFamily="34" charset="0"/>
                  <a:cs typeface="Arial" panose="020B0604020202020204" pitchFamily="34" charset="0"/>
                </a:rPr>
                <a:t>Howell</a:t>
              </a:r>
              <a:endParaRPr lang="en-US" sz="1400" dirty="0">
                <a:solidFill>
                  <a:prstClr val="black"/>
                </a:solidFill>
                <a:latin typeface="Helvetica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FA6371E4-FFA6-4CEB-A971-15396465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124" y="6484349"/>
              <a:ext cx="182880" cy="18288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124" y="6229079"/>
              <a:ext cx="182880" cy="182880"/>
            </a:xfrm>
            <a:prstGeom prst="rect">
              <a:avLst/>
            </a:prstGeom>
          </p:spPr>
        </p:pic>
        <p:pic>
          <p:nvPicPr>
            <p:cNvPr id="21" name="Graphic 16" descr="Receiver">
              <a:extLst>
                <a:ext uri="{FF2B5EF4-FFF2-40B4-BE49-F238E27FC236}">
                  <a16:creationId xmlns="" xmlns:a16="http://schemas.microsoft.com/office/drawing/2014/main" id="{9463D5EB-86A2-4801-9F89-E22B3F98B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12124" y="5974127"/>
              <a:ext cx="182880" cy="182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24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6775</TotalTime>
  <Words>594</Words>
  <Application>Microsoft Office PowerPoint</Application>
  <PresentationFormat>Custom</PresentationFormat>
  <Paragraphs>141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Office Theme</vt:lpstr>
      <vt:lpstr>1_Office Theme</vt:lpstr>
      <vt:lpstr>2_Office Theme</vt:lpstr>
      <vt:lpstr>3_Office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edv</dc:creator>
  <cp:lastModifiedBy>edv</cp:lastModifiedBy>
  <cp:revision>238</cp:revision>
  <dcterms:created xsi:type="dcterms:W3CDTF">2018-12-22T03:45:57Z</dcterms:created>
  <dcterms:modified xsi:type="dcterms:W3CDTF">2020-10-02T05:22:29Z</dcterms:modified>
</cp:coreProperties>
</file>