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22"/>
  </p:notesMasterIdLst>
  <p:sldIdLst>
    <p:sldId id="322" r:id="rId5"/>
    <p:sldId id="266" r:id="rId6"/>
    <p:sldId id="267" r:id="rId7"/>
    <p:sldId id="269" r:id="rId8"/>
    <p:sldId id="310" r:id="rId9"/>
    <p:sldId id="330" r:id="rId10"/>
    <p:sldId id="323" r:id="rId11"/>
    <p:sldId id="321" r:id="rId12"/>
    <p:sldId id="318" r:id="rId13"/>
    <p:sldId id="315" r:id="rId14"/>
    <p:sldId id="320" r:id="rId15"/>
    <p:sldId id="326" r:id="rId16"/>
    <p:sldId id="329" r:id="rId17"/>
    <p:sldId id="328" r:id="rId18"/>
    <p:sldId id="332" r:id="rId19"/>
    <p:sldId id="331" r:id="rId20"/>
    <p:sldId id="309"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473" autoAdjust="0"/>
    <p:restoredTop sz="95226" autoAdjust="0"/>
  </p:normalViewPr>
  <p:slideViewPr>
    <p:cSldViewPr snapToGrid="0">
      <p:cViewPr varScale="1">
        <p:scale>
          <a:sx n="86" d="100"/>
          <a:sy n="86" d="100"/>
        </p:scale>
        <p:origin x="264" y="53"/>
      </p:cViewPr>
      <p:guideLst>
        <p:guide orient="horz" pos="2160"/>
        <p:guide pos="3840"/>
      </p:guideLst>
    </p:cSldViewPr>
  </p:slideViewPr>
  <p:notesTextViewPr>
    <p:cViewPr>
      <p:scale>
        <a:sx n="1" d="1"/>
        <a:sy n="1" d="1"/>
      </p:scale>
      <p:origin x="0" y="0"/>
    </p:cViewPr>
  </p:notesTextViewPr>
  <p:sorterViewPr>
    <p:cViewPr>
      <p:scale>
        <a:sx n="70" d="100"/>
        <a:sy n="70" d="100"/>
      </p:scale>
      <p:origin x="0" y="6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659EDA-C359-4137-B316-8CE45C715348}" type="datetimeFigureOut">
              <a:rPr lang="en-US" smtClean="0"/>
              <a:t>1/28/2020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5207D1-F83A-4ED2-A9B0-D17A55DA2FD3}" type="slidenum">
              <a:rPr lang="en-US" smtClean="0"/>
              <a:t>‹#›</a:t>
            </a:fld>
            <a:endParaRPr lang="en-US" dirty="0"/>
          </a:p>
        </p:txBody>
      </p:sp>
    </p:spTree>
    <p:extLst>
      <p:ext uri="{BB962C8B-B14F-4D97-AF65-F5344CB8AC3E}">
        <p14:creationId xmlns:p14="http://schemas.microsoft.com/office/powerpoint/2010/main" val="2661921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1" indent="-342900" algn="l" defTabSz="584200">
              <a:lnSpc>
                <a:spcPct val="150000"/>
              </a:lnSpc>
              <a:buFont typeface="Arial" panose="020B0604020202020204" pitchFamily="34" charset="0"/>
              <a:buChar char="•"/>
            </a:pPr>
            <a:endParaRPr lang="en-US" sz="28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19703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B7178BC-2E1C-4FAC-A675-D5679E551BF6}" type="datetimeFigureOut">
              <a:rPr lang="en-GB" smtClean="0"/>
              <a:t>28/01/2020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A4F7B3E-2A03-4178-926A-4253A836B4EB}" type="slidenum">
              <a:rPr lang="en-GB" smtClean="0"/>
              <a:t>‹#›</a:t>
            </a:fld>
            <a:endParaRPr lang="en-GB" dirty="0"/>
          </a:p>
        </p:txBody>
      </p:sp>
    </p:spTree>
    <p:extLst>
      <p:ext uri="{BB962C8B-B14F-4D97-AF65-F5344CB8AC3E}">
        <p14:creationId xmlns:p14="http://schemas.microsoft.com/office/powerpoint/2010/main" val="1881553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Picture 2" descr="Image result for rotary connects the world logo">
            <a:extLst>
              <a:ext uri="{FF2B5EF4-FFF2-40B4-BE49-F238E27FC236}">
                <a16:creationId xmlns:a16="http://schemas.microsoft.com/office/drawing/2014/main" id="{7D181105-E3D0-4F4F-829A-A9F887B0D1A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75641" y="34929"/>
            <a:ext cx="3467100" cy="1762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close up of a logo&#10;&#10;Description automatically generated">
            <a:extLst>
              <a:ext uri="{FF2B5EF4-FFF2-40B4-BE49-F238E27FC236}">
                <a16:creationId xmlns:a16="http://schemas.microsoft.com/office/drawing/2014/main" id="{8C69BB33-F247-4117-8B46-4B9D6B4453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61118" y="6103072"/>
            <a:ext cx="2498313" cy="720000"/>
          </a:xfrm>
          <a:prstGeom prst="rect">
            <a:avLst/>
          </a:prstGeom>
        </p:spPr>
      </p:pic>
    </p:spTree>
    <p:extLst>
      <p:ext uri="{BB962C8B-B14F-4D97-AF65-F5344CB8AC3E}">
        <p14:creationId xmlns:p14="http://schemas.microsoft.com/office/powerpoint/2010/main" val="2981462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B7178BC-2E1C-4FAC-A675-D5679E551BF6}" type="datetimeFigureOut">
              <a:rPr lang="en-GB" smtClean="0"/>
              <a:t>28/01/2020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A4F7B3E-2A03-4178-926A-4253A836B4EB}" type="slidenum">
              <a:rPr lang="en-GB" smtClean="0"/>
              <a:t>‹#›</a:t>
            </a:fld>
            <a:endParaRPr lang="en-GB" dirty="0"/>
          </a:p>
        </p:txBody>
      </p:sp>
    </p:spTree>
    <p:extLst>
      <p:ext uri="{BB962C8B-B14F-4D97-AF65-F5344CB8AC3E}">
        <p14:creationId xmlns:p14="http://schemas.microsoft.com/office/powerpoint/2010/main" val="638440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B7178BC-2E1C-4FAC-A675-D5679E551BF6}" type="datetimeFigureOut">
              <a:rPr lang="en-GB" smtClean="0"/>
              <a:t>28/01/2020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A4F7B3E-2A03-4178-926A-4253A836B4EB}" type="slidenum">
              <a:rPr lang="en-GB" smtClean="0"/>
              <a:t>‹#›</a:t>
            </a:fld>
            <a:endParaRPr lang="en-GB" dirty="0"/>
          </a:p>
        </p:txBody>
      </p:sp>
    </p:spTree>
    <p:extLst>
      <p:ext uri="{BB962C8B-B14F-4D97-AF65-F5344CB8AC3E}">
        <p14:creationId xmlns:p14="http://schemas.microsoft.com/office/powerpoint/2010/main" val="1525302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7178BC-2E1C-4FAC-A675-D5679E551BF6}" type="datetimeFigureOut">
              <a:rPr lang="en-GB" smtClean="0"/>
              <a:t>28/01/2020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FA4F7B3E-2A03-4178-926A-4253A836B4EB}" type="slidenum">
              <a:rPr lang="en-GB" smtClean="0"/>
              <a:t>‹#›</a:t>
            </a:fld>
            <a:endParaRPr lang="en-GB" dirty="0"/>
          </a:p>
        </p:txBody>
      </p:sp>
    </p:spTree>
    <p:extLst>
      <p:ext uri="{BB962C8B-B14F-4D97-AF65-F5344CB8AC3E}">
        <p14:creationId xmlns:p14="http://schemas.microsoft.com/office/powerpoint/2010/main" val="2919665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7178BC-2E1C-4FAC-A675-D5679E551BF6}" type="datetimeFigureOut">
              <a:rPr lang="en-GB" smtClean="0"/>
              <a:t>28/01/2020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FA4F7B3E-2A03-4178-926A-4253A836B4EB}" type="slidenum">
              <a:rPr lang="en-GB" smtClean="0"/>
              <a:t>‹#›</a:t>
            </a:fld>
            <a:endParaRPr lang="en-GB" dirty="0"/>
          </a:p>
        </p:txBody>
      </p:sp>
    </p:spTree>
    <p:extLst>
      <p:ext uri="{BB962C8B-B14F-4D97-AF65-F5344CB8AC3E}">
        <p14:creationId xmlns:p14="http://schemas.microsoft.com/office/powerpoint/2010/main" val="269025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7178BC-2E1C-4FAC-A675-D5679E551BF6}" type="datetimeFigureOut">
              <a:rPr lang="en-GB" smtClean="0"/>
              <a:t>28/01/2020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FA4F7B3E-2A03-4178-926A-4253A836B4EB}" type="slidenum">
              <a:rPr lang="en-GB" smtClean="0"/>
              <a:t>‹#›</a:t>
            </a:fld>
            <a:endParaRPr lang="en-GB" dirty="0"/>
          </a:p>
        </p:txBody>
      </p:sp>
    </p:spTree>
    <p:extLst>
      <p:ext uri="{BB962C8B-B14F-4D97-AF65-F5344CB8AC3E}">
        <p14:creationId xmlns:p14="http://schemas.microsoft.com/office/powerpoint/2010/main" val="2767387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7178BC-2E1C-4FAC-A675-D5679E551BF6}" type="datetimeFigureOut">
              <a:rPr lang="en-GB" smtClean="0"/>
              <a:t>28/01/2020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A4F7B3E-2A03-4178-926A-4253A836B4EB}" type="slidenum">
              <a:rPr lang="en-GB" smtClean="0"/>
              <a:t>‹#›</a:t>
            </a:fld>
            <a:endParaRPr lang="en-GB" dirty="0"/>
          </a:p>
        </p:txBody>
      </p:sp>
    </p:spTree>
    <p:extLst>
      <p:ext uri="{BB962C8B-B14F-4D97-AF65-F5344CB8AC3E}">
        <p14:creationId xmlns:p14="http://schemas.microsoft.com/office/powerpoint/2010/main" val="1605439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7178BC-2E1C-4FAC-A675-D5679E551BF6}" type="datetimeFigureOut">
              <a:rPr lang="en-GB" smtClean="0"/>
              <a:t>28/01/2020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A4F7B3E-2A03-4178-926A-4253A836B4EB}" type="slidenum">
              <a:rPr lang="en-GB" smtClean="0"/>
              <a:t>‹#›</a:t>
            </a:fld>
            <a:endParaRPr lang="en-GB" dirty="0"/>
          </a:p>
        </p:txBody>
      </p:sp>
    </p:spTree>
    <p:extLst>
      <p:ext uri="{BB962C8B-B14F-4D97-AF65-F5344CB8AC3E}">
        <p14:creationId xmlns:p14="http://schemas.microsoft.com/office/powerpoint/2010/main" val="987973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7178BC-2E1C-4FAC-A675-D5679E551BF6}" type="datetimeFigureOut">
              <a:rPr lang="en-GB" smtClean="0"/>
              <a:t>28/01/2020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A4F7B3E-2A03-4178-926A-4253A836B4EB}" type="slidenum">
              <a:rPr lang="en-GB" smtClean="0"/>
              <a:t>‹#›</a:t>
            </a:fld>
            <a:endParaRPr lang="en-GB" dirty="0"/>
          </a:p>
        </p:txBody>
      </p:sp>
    </p:spTree>
    <p:extLst>
      <p:ext uri="{BB962C8B-B14F-4D97-AF65-F5344CB8AC3E}">
        <p14:creationId xmlns:p14="http://schemas.microsoft.com/office/powerpoint/2010/main" val="403651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7178BC-2E1C-4FAC-A675-D5679E551BF6}" type="datetimeFigureOut">
              <a:rPr lang="en-GB" smtClean="0"/>
              <a:t>28/01/2020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A4F7B3E-2A03-4178-926A-4253A836B4EB}" type="slidenum">
              <a:rPr lang="en-GB" smtClean="0"/>
              <a:t>‹#›</a:t>
            </a:fld>
            <a:endParaRPr lang="en-GB" dirty="0"/>
          </a:p>
        </p:txBody>
      </p:sp>
    </p:spTree>
    <p:extLst>
      <p:ext uri="{BB962C8B-B14F-4D97-AF65-F5344CB8AC3E}">
        <p14:creationId xmlns:p14="http://schemas.microsoft.com/office/powerpoint/2010/main" val="2145279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9" name="Title Text"/>
          <p:cNvSpPr>
            <a:spLocks noGrp="1"/>
          </p:cNvSpPr>
          <p:nvPr>
            <p:ph type="title"/>
          </p:nvPr>
        </p:nvSpPr>
        <p:spPr>
          <a:prstGeom prst="rect">
            <a:avLst/>
          </a:prstGeom>
        </p:spPr>
        <p:txBody>
          <a:bodyPr/>
          <a:lstStyle/>
          <a:p>
            <a:r>
              <a:t>Title Text</a:t>
            </a:r>
          </a:p>
        </p:txBody>
      </p:sp>
      <p:sp>
        <p:nvSpPr>
          <p:cNvPr id="50" name="Slide Number"/>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88367449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5" name="Image"/>
          <p:cNvSpPr>
            <a:spLocks noGrp="1"/>
          </p:cNvSpPr>
          <p:nvPr>
            <p:ph type="pic" idx="13"/>
          </p:nvPr>
        </p:nvSpPr>
        <p:spPr>
          <a:xfrm>
            <a:off x="0" y="0"/>
            <a:ext cx="12192000" cy="6858000"/>
          </a:xfrm>
          <a:prstGeom prst="rect">
            <a:avLst/>
          </a:prstGeom>
        </p:spPr>
        <p:txBody>
          <a:bodyPr lIns="79122" tIns="39561" rIns="79122" bIns="39561" anchor="t">
            <a:noAutofit/>
          </a:bodyPr>
          <a:lstStyle/>
          <a:p>
            <a:endParaRPr dirty="0"/>
          </a:p>
        </p:txBody>
      </p:sp>
      <p:sp>
        <p:nvSpPr>
          <p:cNvPr id="106" name="Slide Number"/>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44274262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7178BC-2E1C-4FAC-A675-D5679E551BF6}" type="datetimeFigureOut">
              <a:rPr lang="en-GB" smtClean="0"/>
              <a:t>28/01/2020</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4F7B3E-2A03-4178-926A-4253A836B4EB}" type="slidenum">
              <a:rPr lang="en-GB" smtClean="0"/>
              <a:t>‹#›</a:t>
            </a:fld>
            <a:endParaRPr lang="en-GB" dirty="0"/>
          </a:p>
        </p:txBody>
      </p:sp>
    </p:spTree>
    <p:extLst>
      <p:ext uri="{BB962C8B-B14F-4D97-AF65-F5344CB8AC3E}">
        <p14:creationId xmlns:p14="http://schemas.microsoft.com/office/powerpoint/2010/main" val="182004086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compassionatehope.org/sponsor/philippines-home-of-hop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544417"/>
            <a:ext cx="10515600" cy="3632546"/>
          </a:xfrm>
        </p:spPr>
        <p:txBody>
          <a:bodyPr>
            <a:normAutofit/>
          </a:bodyPr>
          <a:lstStyle/>
          <a:p>
            <a:pPr marL="0" indent="0" algn="ctr">
              <a:buNone/>
            </a:pPr>
            <a:r>
              <a:rPr lang="en-PH" sz="3600" b="1" dirty="0"/>
              <a:t>Regular Members Meeting</a:t>
            </a:r>
          </a:p>
          <a:p>
            <a:pPr marL="0" indent="0" algn="ctr" hangingPunct="0">
              <a:buNone/>
            </a:pPr>
            <a:r>
              <a:rPr lang="en-US" b="1" dirty="0"/>
              <a:t>Club No: 88249</a:t>
            </a:r>
            <a:endParaRPr lang="en-PH" dirty="0"/>
          </a:p>
          <a:p>
            <a:pPr marL="0" indent="0" algn="ctr" hangingPunct="0">
              <a:buNone/>
            </a:pPr>
            <a:endParaRPr lang="en-US" dirty="0"/>
          </a:p>
          <a:p>
            <a:pPr marL="0" indent="0" algn="ctr" hangingPunct="0">
              <a:buNone/>
            </a:pPr>
            <a:r>
              <a:rPr lang="en-US" dirty="0"/>
              <a:t>Tuesday 28</a:t>
            </a:r>
            <a:r>
              <a:rPr lang="en-US" baseline="30000" dirty="0"/>
              <a:t>th</a:t>
            </a:r>
            <a:r>
              <a:rPr lang="en-US" dirty="0"/>
              <a:t> January, 18:45-20:00</a:t>
            </a:r>
            <a:endParaRPr lang="en-PH" dirty="0"/>
          </a:p>
          <a:p>
            <a:pPr marL="0" indent="0" algn="ctr" hangingPunct="0">
              <a:buNone/>
            </a:pPr>
            <a:endParaRPr lang="en-US" sz="2400" dirty="0"/>
          </a:p>
          <a:p>
            <a:pPr marL="0" indent="0" algn="ctr" hangingPunct="0">
              <a:buNone/>
            </a:pPr>
            <a:r>
              <a:rPr lang="en-US" sz="2400" dirty="0">
                <a:cs typeface="Arial" panose="020B0604020202020204" pitchFamily="34" charset="0"/>
              </a:rPr>
              <a:t>L’Entrecote, </a:t>
            </a:r>
            <a:r>
              <a:rPr lang="en-US" sz="2400" dirty="0" err="1">
                <a:cs typeface="Arial" panose="020B0604020202020204" pitchFamily="34" charset="0"/>
              </a:rPr>
              <a:t>Forbestown</a:t>
            </a:r>
            <a:r>
              <a:rPr lang="en-US" sz="2400" dirty="0">
                <a:cs typeface="Arial" panose="020B0604020202020204" pitchFamily="34" charset="0"/>
              </a:rPr>
              <a:t>, </a:t>
            </a:r>
            <a:r>
              <a:rPr lang="en-US" sz="2400" dirty="0"/>
              <a:t>Bonifacio Global City, Manila</a:t>
            </a:r>
            <a:endParaRPr lang="en-PH" sz="2400" dirty="0"/>
          </a:p>
          <a:p>
            <a:pPr marL="0" indent="0" algn="ctr">
              <a:buNone/>
            </a:pPr>
            <a:endParaRPr lang="en-PH" sz="2400" dirty="0"/>
          </a:p>
        </p:txBody>
      </p:sp>
      <p:pic>
        <p:nvPicPr>
          <p:cNvPr id="4" name="pasted-image.pdf" descr="pasted-image.pdf"/>
          <p:cNvPicPr>
            <a:picLocks noChangeAspect="1"/>
          </p:cNvPicPr>
          <p:nvPr/>
        </p:nvPicPr>
        <p:blipFill>
          <a:blip r:embed="rId2"/>
          <a:stretch>
            <a:fillRect/>
          </a:stretch>
        </p:blipFill>
        <p:spPr>
          <a:xfrm>
            <a:off x="838200" y="365125"/>
            <a:ext cx="5493926" cy="14466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89148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5244F1-11E3-5849-8A92-065D6F5C30E2}"/>
              </a:ext>
            </a:extLst>
          </p:cNvPr>
          <p:cNvSpPr/>
          <p:nvPr/>
        </p:nvSpPr>
        <p:spPr>
          <a:xfrm>
            <a:off x="-2" y="0"/>
            <a:ext cx="12191999" cy="6858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Thank you for joining, enjoy the rest of your evening and have an excellent week ahead!"/>
          <p:cNvSpPr>
            <a:spLocks noGrp="1"/>
          </p:cNvSpPr>
          <p:nvPr>
            <p:ph type="title"/>
          </p:nvPr>
        </p:nvSpPr>
        <p:spPr>
          <a:xfrm>
            <a:off x="723883" y="2036699"/>
            <a:ext cx="10744229" cy="4297774"/>
          </a:xfrm>
          <a:prstGeom prst="rect">
            <a:avLst/>
          </a:prstGeom>
        </p:spPr>
        <p:txBody>
          <a:bodyPr>
            <a:noAutofit/>
          </a:bodyPr>
          <a:lstStyle>
            <a:lvl1pPr defTabSz="549148">
              <a:defRPr sz="6016" b="1" i="1">
                <a:solidFill>
                  <a:schemeClr val="accent1"/>
                </a:solidFill>
                <a:latin typeface="Helvetica"/>
                <a:ea typeface="Helvetica"/>
                <a:cs typeface="Helvetica"/>
                <a:sym typeface="Helvetica"/>
              </a:defRPr>
            </a:lvl1pPr>
          </a:lstStyle>
          <a:p>
            <a:pPr algn="ctr"/>
            <a:r>
              <a:rPr lang="en-US" sz="2400" dirty="0">
                <a:solidFill>
                  <a:srgbClr val="0070C0"/>
                </a:solidFill>
              </a:rPr>
              <a:t>God of all Creation,</a:t>
            </a:r>
            <a:br>
              <a:rPr lang="en-US" sz="2400" dirty="0">
                <a:solidFill>
                  <a:srgbClr val="0070C0"/>
                </a:solidFill>
              </a:rPr>
            </a:br>
            <a:br>
              <a:rPr lang="en-US" sz="2400" dirty="0">
                <a:solidFill>
                  <a:srgbClr val="0070C0"/>
                </a:solidFill>
              </a:rPr>
            </a:br>
            <a:r>
              <a:rPr lang="en-US" sz="2400" dirty="0">
                <a:solidFill>
                  <a:srgbClr val="0070C0"/>
                </a:solidFill>
              </a:rPr>
              <a:t>We seek blessings on the tasks before us.</a:t>
            </a:r>
            <a:br>
              <a:rPr lang="en-US" sz="2400" dirty="0">
                <a:solidFill>
                  <a:srgbClr val="0070C0"/>
                </a:solidFill>
              </a:rPr>
            </a:br>
            <a:br>
              <a:rPr lang="en-US" sz="2400" dirty="0">
                <a:solidFill>
                  <a:srgbClr val="0070C0"/>
                </a:solidFill>
              </a:rPr>
            </a:br>
            <a:r>
              <a:rPr lang="en-US" sz="2400" dirty="0">
                <a:solidFill>
                  <a:srgbClr val="0070C0"/>
                </a:solidFill>
              </a:rPr>
              <a:t>Bless our efforts with clear insight,</a:t>
            </a:r>
            <a:br>
              <a:rPr lang="en-US" sz="2400" dirty="0">
                <a:solidFill>
                  <a:srgbClr val="0070C0"/>
                </a:solidFill>
              </a:rPr>
            </a:br>
            <a:br>
              <a:rPr lang="en-US" sz="2400" dirty="0">
                <a:solidFill>
                  <a:srgbClr val="0070C0"/>
                </a:solidFill>
              </a:rPr>
            </a:br>
            <a:r>
              <a:rPr lang="en-US" sz="2400" dirty="0">
                <a:solidFill>
                  <a:srgbClr val="0070C0"/>
                </a:solidFill>
              </a:rPr>
              <a:t>our deliberations with wisdom,</a:t>
            </a:r>
            <a:br>
              <a:rPr lang="en-US" sz="2400" dirty="0">
                <a:solidFill>
                  <a:srgbClr val="0070C0"/>
                </a:solidFill>
              </a:rPr>
            </a:br>
            <a:br>
              <a:rPr lang="en-US" sz="2400" dirty="0">
                <a:solidFill>
                  <a:srgbClr val="0070C0"/>
                </a:solidFill>
              </a:rPr>
            </a:br>
            <a:r>
              <a:rPr lang="en-US" sz="2400" dirty="0">
                <a:solidFill>
                  <a:srgbClr val="0070C0"/>
                </a:solidFill>
              </a:rPr>
              <a:t>our work, with clarity and accuracy,</a:t>
            </a:r>
            <a:br>
              <a:rPr lang="en-US" sz="2400" dirty="0">
                <a:solidFill>
                  <a:srgbClr val="0070C0"/>
                </a:solidFill>
              </a:rPr>
            </a:br>
            <a:br>
              <a:rPr lang="en-US" sz="2400" dirty="0">
                <a:solidFill>
                  <a:srgbClr val="0070C0"/>
                </a:solidFill>
              </a:rPr>
            </a:br>
            <a:r>
              <a:rPr lang="en-US" sz="2400" dirty="0">
                <a:solidFill>
                  <a:srgbClr val="0070C0"/>
                </a:solidFill>
              </a:rPr>
              <a:t>and our decisions with impartiality.</a:t>
            </a:r>
            <a:br>
              <a:rPr lang="en-US" sz="2000" dirty="0">
                <a:solidFill>
                  <a:srgbClr val="0070C0"/>
                </a:solidFill>
              </a:rPr>
            </a:br>
            <a:br>
              <a:rPr lang="en-US" sz="2000" dirty="0">
                <a:solidFill>
                  <a:srgbClr val="0070C0"/>
                </a:solidFill>
              </a:rPr>
            </a:br>
            <a:br>
              <a:rPr lang="en-US" sz="2400" dirty="0">
                <a:solidFill>
                  <a:srgbClr val="0070C0"/>
                </a:solidFill>
              </a:rPr>
            </a:br>
            <a:br>
              <a:rPr lang="en-US" sz="2400" dirty="0">
                <a:solidFill>
                  <a:srgbClr val="0070C0"/>
                </a:solidFill>
              </a:rPr>
            </a:br>
            <a:r>
              <a:rPr lang="en-US" sz="1050" dirty="0">
                <a:solidFill>
                  <a:srgbClr val="0070C0"/>
                </a:solidFill>
              </a:rPr>
              <a:t>Copyright © 2012 Beth McLendon of Inspirational - Prayers</a:t>
            </a:r>
            <a:br>
              <a:rPr lang="en-US" sz="2400" dirty="0">
                <a:solidFill>
                  <a:srgbClr val="0070C0"/>
                </a:solidFill>
              </a:rPr>
            </a:br>
            <a:endParaRPr lang="en-US" sz="2400" dirty="0">
              <a:solidFill>
                <a:srgbClr val="0070C0"/>
              </a:solidFill>
            </a:endParaRPr>
          </a:p>
        </p:txBody>
      </p:sp>
      <p:sp>
        <p:nvSpPr>
          <p:cNvPr id="3" name="Agenda"/>
          <p:cNvSpPr txBox="1">
            <a:spLocks/>
          </p:cNvSpPr>
          <p:nvPr/>
        </p:nvSpPr>
        <p:spPr>
          <a:xfrm>
            <a:off x="-2" y="290375"/>
            <a:ext cx="12192000" cy="892969"/>
          </a:xfrm>
          <a:prstGeom prst="rect">
            <a:avLst/>
          </a:prstGeom>
          <a:ln w="12700">
            <a:miter lim="400000"/>
          </a:ln>
          <a:extLst>
            <a:ext uri="{C572A759-6A51-4108-AA02-DFA0A04FC94B}">
              <ma14:wrappingTextBoxFlag xmlns:ma14="http://schemas.microsoft.com/office/mac/drawingml/2011/main" xmlns="" val="1"/>
            </a:ext>
          </a:extLst>
        </p:spPr>
        <p:txBody>
          <a:bodyPr lIns="42860" tIns="42860" rIns="42860" bIns="42860" anchor="ctr">
            <a:normAutofit/>
          </a:bodyPr>
          <a:lstStyle>
            <a:lvl1pPr marL="0" marR="0" indent="0" algn="ctr" defTabSz="560831" rtl="0" latinLnBrk="0">
              <a:lnSpc>
                <a:spcPct val="100000"/>
              </a:lnSpc>
              <a:spcBef>
                <a:spcPts val="0"/>
              </a:spcBef>
              <a:spcAft>
                <a:spcPts val="0"/>
              </a:spcAft>
              <a:buClrTx/>
              <a:buSzTx/>
              <a:buFontTx/>
              <a:buNone/>
              <a:tabLst/>
              <a:defRPr sz="7679"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en-US" sz="4000" b="1" dirty="0">
                <a:solidFill>
                  <a:schemeClr val="bg1"/>
                </a:solidFill>
                <a:latin typeface="Arial" panose="020B0604020202020204" pitchFamily="34" charset="0"/>
                <a:cs typeface="Arial" panose="020B0604020202020204" pitchFamily="34" charset="0"/>
              </a:rPr>
              <a:t>Invocation</a:t>
            </a:r>
          </a:p>
        </p:txBody>
      </p:sp>
    </p:spTree>
    <p:extLst>
      <p:ext uri="{BB962C8B-B14F-4D97-AF65-F5344CB8AC3E}">
        <p14:creationId xmlns:p14="http://schemas.microsoft.com/office/powerpoint/2010/main" val="154389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Image result for flag philippines">
            <a:extLst>
              <a:ext uri="{FF2B5EF4-FFF2-40B4-BE49-F238E27FC236}">
                <a16:creationId xmlns:a16="http://schemas.microsoft.com/office/drawing/2014/main" id="{77D5A928-0F07-47BB-B325-20B03CAD8E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2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8" name="Rectangle 7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genda"/>
          <p:cNvSpPr txBox="1">
            <a:spLocks/>
          </p:cNvSpPr>
          <p:nvPr/>
        </p:nvSpPr>
        <p:spPr>
          <a:xfrm>
            <a:off x="523875" y="5317240"/>
            <a:ext cx="11210925" cy="744836"/>
          </a:xfrm>
          <a:prstGeom prst="rect">
            <a:avLst/>
          </a:prstGeom>
          <a:extLst>
            <a:ext uri="{C572A759-6A51-4108-AA02-DFA0A04FC94B}">
              <ma14:wrappingTextBoxFlag xmlns="" xmlns:ma14="http://schemas.microsoft.com/office/mac/drawingml/2011/main" val="1"/>
            </a:ext>
          </a:extLst>
        </p:spPr>
        <p:txBody>
          <a:bodyPr vert="horz" lIns="91440" tIns="45720" rIns="91440" bIns="45720" rtlCol="0" anchor="ctr">
            <a:normAutofit/>
          </a:bodyPr>
          <a:lstStyle>
            <a:lvl1pPr marL="0" marR="0" indent="0" algn="ctr" defTabSz="560831" rtl="0" latinLnBrk="0">
              <a:lnSpc>
                <a:spcPct val="100000"/>
              </a:lnSpc>
              <a:spcBef>
                <a:spcPts val="0"/>
              </a:spcBef>
              <a:spcAft>
                <a:spcPts val="0"/>
              </a:spcAft>
              <a:buClrTx/>
              <a:buSzTx/>
              <a:buFontTx/>
              <a:buNone/>
              <a:tabLst/>
              <a:defRPr sz="7679"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defTabSz="914400">
              <a:lnSpc>
                <a:spcPct val="90000"/>
              </a:lnSpc>
              <a:spcBef>
                <a:spcPct val="0"/>
              </a:spcBef>
              <a:spcAft>
                <a:spcPts val="600"/>
              </a:spcAft>
            </a:pPr>
            <a:r>
              <a:rPr lang="en-US" sz="3600" b="1">
                <a:solidFill>
                  <a:schemeClr val="tx1">
                    <a:lumMod val="85000"/>
                    <a:lumOff val="15000"/>
                  </a:schemeClr>
                </a:solidFill>
                <a:latin typeface="+mj-lt"/>
                <a:ea typeface="+mj-ea"/>
                <a:cs typeface="+mj-cs"/>
              </a:rPr>
              <a:t>National Anthem of The Philippines</a:t>
            </a:r>
          </a:p>
        </p:txBody>
      </p:sp>
      <p:cxnSp>
        <p:nvCxnSpPr>
          <p:cNvPr id="80" name="Straight Connector 7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3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86473" y="1683513"/>
            <a:ext cx="7819054" cy="41652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47675" lvl="5" indent="-447675" defTabSz="584200">
              <a:spcBef>
                <a:spcPts val="600"/>
              </a:spcBef>
              <a:buFont typeface="+mj-lt"/>
              <a:buAutoNum type="arabicPeriod"/>
            </a:pPr>
            <a:r>
              <a:rPr lang="en-US" sz="2800" dirty="0"/>
              <a:t>Call to Order</a:t>
            </a:r>
          </a:p>
          <a:p>
            <a:pPr marL="447675" lvl="5" indent="-447675" defTabSz="584200">
              <a:spcBef>
                <a:spcPts val="600"/>
              </a:spcBef>
              <a:buFont typeface="+mj-lt"/>
              <a:buAutoNum type="arabicPeriod"/>
            </a:pPr>
            <a:r>
              <a:rPr lang="en-US" sz="2800" dirty="0"/>
              <a:t>Invocation and National Anthem</a:t>
            </a:r>
          </a:p>
          <a:p>
            <a:pPr marL="447675" lvl="5" indent="-447675" defTabSz="584200">
              <a:spcBef>
                <a:spcPts val="600"/>
              </a:spcBef>
              <a:buFont typeface="+mj-lt"/>
              <a:buAutoNum type="arabicPeriod"/>
            </a:pPr>
            <a:r>
              <a:rPr lang="en-US" sz="2800" dirty="0"/>
              <a:t>Welcome to our guests</a:t>
            </a:r>
          </a:p>
          <a:p>
            <a:pPr marL="447675" lvl="5" indent="-447675" defTabSz="584200">
              <a:spcBef>
                <a:spcPts val="600"/>
              </a:spcBef>
              <a:buFont typeface="+mj-lt"/>
              <a:buAutoNum type="arabicPeriod"/>
            </a:pPr>
            <a:r>
              <a:rPr lang="en-US" sz="2800" dirty="0"/>
              <a:t>Recap of Service projects in 2019-2020 </a:t>
            </a:r>
          </a:p>
          <a:p>
            <a:pPr marL="447675" lvl="5" indent="-447675" defTabSz="584200">
              <a:spcBef>
                <a:spcPts val="600"/>
              </a:spcBef>
              <a:buFont typeface="+mj-lt"/>
              <a:buAutoNum type="arabicPeriod"/>
            </a:pPr>
            <a:r>
              <a:rPr lang="en-US" sz="2800" dirty="0"/>
              <a:t>Vocational speaker</a:t>
            </a:r>
            <a:endParaRPr lang="en-US" sz="2400" dirty="0"/>
          </a:p>
          <a:p>
            <a:pPr marL="447675" lvl="5" indent="-447675" defTabSz="584200">
              <a:spcBef>
                <a:spcPts val="600"/>
              </a:spcBef>
              <a:buFont typeface="+mj-lt"/>
              <a:buAutoNum type="arabicPeriod"/>
            </a:pPr>
            <a:r>
              <a:rPr lang="en-US" sz="2800" dirty="0"/>
              <a:t>District Events / Activities</a:t>
            </a:r>
          </a:p>
          <a:p>
            <a:pPr marL="447675" lvl="5" indent="-447675" defTabSz="584200">
              <a:spcBef>
                <a:spcPts val="600"/>
              </a:spcBef>
              <a:buFont typeface="+mj-lt"/>
              <a:buAutoNum type="arabicPeriod"/>
            </a:pPr>
            <a:r>
              <a:rPr lang="en-US" sz="2800" dirty="0"/>
              <a:t>Election of new officers</a:t>
            </a:r>
          </a:p>
          <a:p>
            <a:pPr marL="447675" lvl="5" indent="-447675" defTabSz="584200">
              <a:spcBef>
                <a:spcPts val="600"/>
              </a:spcBef>
              <a:buFont typeface="+mj-lt"/>
              <a:buAutoNum type="arabicPeriod"/>
            </a:pPr>
            <a:r>
              <a:rPr lang="en-US" sz="2800" dirty="0"/>
              <a:t>Close</a:t>
            </a:r>
          </a:p>
        </p:txBody>
      </p:sp>
      <p:sp>
        <p:nvSpPr>
          <p:cNvPr id="5" name="Title 1"/>
          <p:cNvSpPr>
            <a:spLocks noGrp="1"/>
          </p:cNvSpPr>
          <p:nvPr>
            <p:ph type="title"/>
          </p:nvPr>
        </p:nvSpPr>
        <p:spPr>
          <a:xfrm>
            <a:off x="1981201" y="266347"/>
            <a:ext cx="8369559" cy="1325563"/>
          </a:xfrm>
        </p:spPr>
        <p:txBody>
          <a:bodyPr>
            <a:normAutofit/>
          </a:bodyPr>
          <a:lstStyle/>
          <a:p>
            <a:pPr algn="ctr"/>
            <a:r>
              <a:rPr lang="en-US" sz="4000" b="1" dirty="0">
                <a:latin typeface="Calibri" panose="020F0502020204030204" pitchFamily="34" charset="0"/>
                <a:cs typeface="Calibri" panose="020F0502020204030204" pitchFamily="34" charset="0"/>
              </a:rPr>
              <a:t>Agenda</a:t>
            </a:r>
          </a:p>
        </p:txBody>
      </p:sp>
    </p:spTree>
    <p:extLst>
      <p:ext uri="{BB962C8B-B14F-4D97-AF65-F5344CB8AC3E}">
        <p14:creationId xmlns:p14="http://schemas.microsoft.com/office/powerpoint/2010/main" val="249848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0596F-8DFA-40F9-B203-A079E6CAB537}"/>
              </a:ext>
            </a:extLst>
          </p:cNvPr>
          <p:cNvSpPr>
            <a:spLocks noGrp="1"/>
          </p:cNvSpPr>
          <p:nvPr>
            <p:ph type="title"/>
          </p:nvPr>
        </p:nvSpPr>
        <p:spPr/>
        <p:txBody>
          <a:bodyPr/>
          <a:lstStyle/>
          <a:p>
            <a:r>
              <a:rPr lang="en-SG" b="1" dirty="0">
                <a:latin typeface="+mn-lt"/>
              </a:rPr>
              <a:t>Welcome to Our Guests</a:t>
            </a:r>
          </a:p>
        </p:txBody>
      </p:sp>
      <p:sp>
        <p:nvSpPr>
          <p:cNvPr id="3" name="Content Placeholder 2">
            <a:extLst>
              <a:ext uri="{FF2B5EF4-FFF2-40B4-BE49-F238E27FC236}">
                <a16:creationId xmlns:a16="http://schemas.microsoft.com/office/drawing/2014/main" id="{3485FEB9-88F5-4B49-BA0E-5BB5FBC668D5}"/>
              </a:ext>
            </a:extLst>
          </p:cNvPr>
          <p:cNvSpPr>
            <a:spLocks noGrp="1"/>
          </p:cNvSpPr>
          <p:nvPr>
            <p:ph idx="1"/>
          </p:nvPr>
        </p:nvSpPr>
        <p:spPr>
          <a:xfrm>
            <a:off x="838200" y="1825625"/>
            <a:ext cx="4293635" cy="4351338"/>
          </a:xfrm>
        </p:spPr>
        <p:txBody>
          <a:bodyPr>
            <a:normAutofit/>
          </a:bodyPr>
          <a:lstStyle/>
          <a:p>
            <a:pPr marL="0" indent="0">
              <a:buNone/>
            </a:pPr>
            <a:r>
              <a:rPr lang="en-SG" b="1" dirty="0"/>
              <a:t>Special Guests</a:t>
            </a:r>
          </a:p>
          <a:p>
            <a:pPr>
              <a:buFont typeface="Wingdings" panose="05000000000000000000" pitchFamily="2" charset="2"/>
              <a:buChar char="Ø"/>
            </a:pPr>
            <a:r>
              <a:rPr lang="en-SG" sz="2400" dirty="0"/>
              <a:t>Ed Tan (prospective member)</a:t>
            </a:r>
          </a:p>
          <a:p>
            <a:pPr>
              <a:buFont typeface="Wingdings" panose="05000000000000000000" pitchFamily="2" charset="2"/>
              <a:buChar char="Ø"/>
            </a:pPr>
            <a:endParaRPr lang="en-SG" sz="2400" dirty="0"/>
          </a:p>
        </p:txBody>
      </p:sp>
      <p:sp>
        <p:nvSpPr>
          <p:cNvPr id="4" name="Content Placeholder 2">
            <a:extLst>
              <a:ext uri="{FF2B5EF4-FFF2-40B4-BE49-F238E27FC236}">
                <a16:creationId xmlns:a16="http://schemas.microsoft.com/office/drawing/2014/main" id="{9C0D3EC1-551B-401B-85D0-06AF143831D0}"/>
              </a:ext>
            </a:extLst>
          </p:cNvPr>
          <p:cNvSpPr txBox="1">
            <a:spLocks/>
          </p:cNvSpPr>
          <p:nvPr/>
        </p:nvSpPr>
        <p:spPr>
          <a:xfrm>
            <a:off x="5606845" y="1825625"/>
            <a:ext cx="360106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SG" b="1" dirty="0"/>
              <a:t>New Members</a:t>
            </a:r>
          </a:p>
          <a:p>
            <a:pPr>
              <a:buFont typeface="Wingdings" panose="05000000000000000000" pitchFamily="2" charset="2"/>
              <a:buChar char="Ø"/>
            </a:pPr>
            <a:r>
              <a:rPr lang="en-SG" b="1" dirty="0"/>
              <a:t>Kevin </a:t>
            </a:r>
            <a:r>
              <a:rPr lang="en-SG" b="1" dirty="0" err="1"/>
              <a:t>Panahon</a:t>
            </a:r>
            <a:endParaRPr lang="en-SG" b="1" dirty="0"/>
          </a:p>
          <a:p>
            <a:pPr>
              <a:buFont typeface="Wingdings" panose="05000000000000000000" pitchFamily="2" charset="2"/>
              <a:buChar char="Ø"/>
            </a:pPr>
            <a:r>
              <a:rPr lang="en-SG" b="1" dirty="0"/>
              <a:t>Kamila </a:t>
            </a:r>
            <a:r>
              <a:rPr lang="en-SG" b="1" dirty="0" err="1"/>
              <a:t>Bylica</a:t>
            </a:r>
            <a:endParaRPr lang="en-SG" b="1" dirty="0"/>
          </a:p>
        </p:txBody>
      </p:sp>
      <p:cxnSp>
        <p:nvCxnSpPr>
          <p:cNvPr id="6" name="Straight Connector 5">
            <a:extLst>
              <a:ext uri="{FF2B5EF4-FFF2-40B4-BE49-F238E27FC236}">
                <a16:creationId xmlns:a16="http://schemas.microsoft.com/office/drawing/2014/main" id="{520EAFDB-AB8C-4425-BC1F-B7CC3AC02D27}"/>
              </a:ext>
            </a:extLst>
          </p:cNvPr>
          <p:cNvCxnSpPr/>
          <p:nvPr/>
        </p:nvCxnSpPr>
        <p:spPr>
          <a:xfrm>
            <a:off x="5456898" y="1932039"/>
            <a:ext cx="0" cy="324464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773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0D3942-49A1-46B2-B119-66137C1738BA}"/>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anchor="ctr">
            <a:normAutofit/>
          </a:bodyPr>
          <a:lstStyle/>
          <a:p>
            <a:pPr algn="ctr"/>
            <a:r>
              <a:rPr lang="en-SG" sz="2600" b="1" dirty="0">
                <a:solidFill>
                  <a:srgbClr val="FFFFFF"/>
                </a:solidFill>
              </a:rPr>
              <a:t>SERVICE PROJECT UPDATES</a:t>
            </a:r>
          </a:p>
        </p:txBody>
      </p:sp>
      <p:pic>
        <p:nvPicPr>
          <p:cNvPr id="4" name="Picture 3" descr="A close up of a sign&#10;&#10;Description automatically generated">
            <a:extLst>
              <a:ext uri="{FF2B5EF4-FFF2-40B4-BE49-F238E27FC236}">
                <a16:creationId xmlns:a16="http://schemas.microsoft.com/office/drawing/2014/main" id="{E93EFFAC-6B3D-424A-A144-892FE0FC98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1513448"/>
            <a:ext cx="7188199" cy="3827715"/>
          </a:xfrm>
          <a:prstGeom prst="rect">
            <a:avLst/>
          </a:prstGeom>
        </p:spPr>
      </p:pic>
    </p:spTree>
    <p:extLst>
      <p:ext uri="{BB962C8B-B14F-4D97-AF65-F5344CB8AC3E}">
        <p14:creationId xmlns:p14="http://schemas.microsoft.com/office/powerpoint/2010/main" val="2807794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2228D-3B4A-4A97-BA04-4D51C7BD6497}"/>
              </a:ext>
            </a:extLst>
          </p:cNvPr>
          <p:cNvSpPr>
            <a:spLocks noGrp="1"/>
          </p:cNvSpPr>
          <p:nvPr>
            <p:ph type="title"/>
          </p:nvPr>
        </p:nvSpPr>
        <p:spPr>
          <a:xfrm>
            <a:off x="838200" y="365125"/>
            <a:ext cx="7867261" cy="1325563"/>
          </a:xfrm>
        </p:spPr>
        <p:txBody>
          <a:bodyPr>
            <a:normAutofit/>
          </a:bodyPr>
          <a:lstStyle/>
          <a:p>
            <a:r>
              <a:rPr lang="en-SG" sz="3600" b="1" dirty="0">
                <a:latin typeface="+mn-lt"/>
              </a:rPr>
              <a:t>UPDATE ON MENTAL HEALTH INITIATIVE</a:t>
            </a:r>
          </a:p>
        </p:txBody>
      </p:sp>
      <p:sp>
        <p:nvSpPr>
          <p:cNvPr id="6" name="Content Placeholder 7">
            <a:extLst>
              <a:ext uri="{FF2B5EF4-FFF2-40B4-BE49-F238E27FC236}">
                <a16:creationId xmlns:a16="http://schemas.microsoft.com/office/drawing/2014/main" id="{637A5A7E-4C3C-428E-9D2B-C097D49DBF14}"/>
              </a:ext>
            </a:extLst>
          </p:cNvPr>
          <p:cNvSpPr txBox="1">
            <a:spLocks/>
          </p:cNvSpPr>
          <p:nvPr/>
        </p:nvSpPr>
        <p:spPr>
          <a:xfrm>
            <a:off x="838201" y="2493151"/>
            <a:ext cx="5470394" cy="36744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SG" sz="2000" dirty="0"/>
              <a:t>Education on Mental Health (depression and suicide)</a:t>
            </a:r>
          </a:p>
          <a:p>
            <a:r>
              <a:rPr lang="en-SG" sz="2000" dirty="0"/>
              <a:t>Collaboration with Philippine Psychiatric Association – President Vanessa Cainhug and Psychotherapists Zenia Panahon and Toni Dy</a:t>
            </a:r>
          </a:p>
          <a:p>
            <a:r>
              <a:rPr lang="en-SG" sz="2000" dirty="0"/>
              <a:t>Tipas National High School,- 3 slots completed</a:t>
            </a:r>
          </a:p>
          <a:p>
            <a:pPr lvl="1"/>
            <a:r>
              <a:rPr lang="en-SG" sz="1600" dirty="0"/>
              <a:t>November 6:  2-5pm (students grade 9)</a:t>
            </a:r>
          </a:p>
          <a:p>
            <a:pPr lvl="1"/>
            <a:r>
              <a:rPr lang="en-SG" sz="1600" dirty="0"/>
              <a:t>November 11:  9:30-12 noon (students grade 10)</a:t>
            </a:r>
          </a:p>
          <a:p>
            <a:pPr lvl="1"/>
            <a:r>
              <a:rPr lang="en-SG" sz="1600" dirty="0"/>
              <a:t>December 6:  2-5pm (teachers/faculty)</a:t>
            </a:r>
          </a:p>
          <a:p>
            <a:r>
              <a:rPr lang="en-SG" sz="2000" dirty="0"/>
              <a:t>Plan to make some changes for next 3 workshops. Cap lecture to 2hrs, delivered by Psychotherapist and remove the Psychiatrist</a:t>
            </a:r>
          </a:p>
        </p:txBody>
      </p:sp>
      <p:cxnSp>
        <p:nvCxnSpPr>
          <p:cNvPr id="4" name="Straight Connector 3">
            <a:extLst>
              <a:ext uri="{FF2B5EF4-FFF2-40B4-BE49-F238E27FC236}">
                <a16:creationId xmlns:a16="http://schemas.microsoft.com/office/drawing/2014/main" id="{08496230-B3CD-4523-BF59-254CBA608057}"/>
              </a:ext>
            </a:extLst>
          </p:cNvPr>
          <p:cNvCxnSpPr/>
          <p:nvPr/>
        </p:nvCxnSpPr>
        <p:spPr>
          <a:xfrm>
            <a:off x="6308595" y="1980520"/>
            <a:ext cx="0" cy="435574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566C5925-C16A-4035-976C-6DB82889F3AF}"/>
              </a:ext>
            </a:extLst>
          </p:cNvPr>
          <p:cNvSpPr txBox="1">
            <a:spLocks/>
          </p:cNvSpPr>
          <p:nvPr/>
        </p:nvSpPr>
        <p:spPr>
          <a:xfrm>
            <a:off x="838191" y="1875745"/>
            <a:ext cx="5080510"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SG" sz="2400" b="1" dirty="0"/>
              <a:t>Mental Health Education</a:t>
            </a:r>
          </a:p>
        </p:txBody>
      </p:sp>
      <p:sp>
        <p:nvSpPr>
          <p:cNvPr id="11" name="Text Placeholder 6">
            <a:extLst>
              <a:ext uri="{FF2B5EF4-FFF2-40B4-BE49-F238E27FC236}">
                <a16:creationId xmlns:a16="http://schemas.microsoft.com/office/drawing/2014/main" id="{779657A2-21FA-4284-9A52-6D780BB33C13}"/>
              </a:ext>
            </a:extLst>
          </p:cNvPr>
          <p:cNvSpPr txBox="1">
            <a:spLocks/>
          </p:cNvSpPr>
          <p:nvPr/>
        </p:nvSpPr>
        <p:spPr>
          <a:xfrm>
            <a:off x="6573028" y="1894795"/>
            <a:ext cx="5080510"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SG" sz="2400" b="1" dirty="0"/>
              <a:t>Mentoring &amp; Leadership Academy</a:t>
            </a:r>
          </a:p>
        </p:txBody>
      </p:sp>
      <p:sp>
        <p:nvSpPr>
          <p:cNvPr id="12" name="Content Placeholder 7">
            <a:extLst>
              <a:ext uri="{FF2B5EF4-FFF2-40B4-BE49-F238E27FC236}">
                <a16:creationId xmlns:a16="http://schemas.microsoft.com/office/drawing/2014/main" id="{D0F28F1E-596D-4D90-ACC0-00E5ED40E96C}"/>
              </a:ext>
            </a:extLst>
          </p:cNvPr>
          <p:cNvSpPr txBox="1">
            <a:spLocks/>
          </p:cNvSpPr>
          <p:nvPr/>
        </p:nvSpPr>
        <p:spPr>
          <a:xfrm>
            <a:off x="6595255" y="2512201"/>
            <a:ext cx="5183188" cy="29638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SG" dirty="0"/>
              <a:t>Mentoring for young leaders by professional coaches</a:t>
            </a:r>
          </a:p>
          <a:p>
            <a:r>
              <a:rPr lang="en-SG" dirty="0"/>
              <a:t>Gemma Gemayel preparing application for a Rotary Global Grant</a:t>
            </a:r>
          </a:p>
          <a:p>
            <a:r>
              <a:rPr lang="en-SG" dirty="0"/>
              <a:t>Multi-stakeholder approach</a:t>
            </a:r>
          </a:p>
          <a:p>
            <a:endParaRPr lang="en-SG" dirty="0"/>
          </a:p>
        </p:txBody>
      </p:sp>
      <p:pic>
        <p:nvPicPr>
          <p:cNvPr id="8" name="Picture 7" descr="A group of people in a room&#10;&#10;Description automatically generated">
            <a:extLst>
              <a:ext uri="{FF2B5EF4-FFF2-40B4-BE49-F238E27FC236}">
                <a16:creationId xmlns:a16="http://schemas.microsoft.com/office/drawing/2014/main" id="{3EE3D104-26D3-40D4-98A5-B2E82AFD87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8772" y="1991402"/>
            <a:ext cx="5616000" cy="4212000"/>
          </a:xfrm>
          <a:prstGeom prst="rect">
            <a:avLst/>
          </a:prstGeom>
        </p:spPr>
      </p:pic>
    </p:spTree>
    <p:extLst>
      <p:ext uri="{BB962C8B-B14F-4D97-AF65-F5344CB8AC3E}">
        <p14:creationId xmlns:p14="http://schemas.microsoft.com/office/powerpoint/2010/main" val="669885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2228D-3B4A-4A97-BA04-4D51C7BD6497}"/>
              </a:ext>
            </a:extLst>
          </p:cNvPr>
          <p:cNvSpPr>
            <a:spLocks noGrp="1"/>
          </p:cNvSpPr>
          <p:nvPr>
            <p:ph type="title"/>
          </p:nvPr>
        </p:nvSpPr>
        <p:spPr>
          <a:xfrm>
            <a:off x="838200" y="365125"/>
            <a:ext cx="7568682" cy="1325563"/>
          </a:xfrm>
        </p:spPr>
        <p:txBody>
          <a:bodyPr>
            <a:normAutofit/>
          </a:bodyPr>
          <a:lstStyle/>
          <a:p>
            <a:r>
              <a:rPr lang="en-SG" sz="3600" b="1" dirty="0">
                <a:latin typeface="+mn-lt"/>
              </a:rPr>
              <a:t>UPDATE ON INTERACTIVE SMART BOARDS INITIATIVE</a:t>
            </a:r>
          </a:p>
        </p:txBody>
      </p:sp>
      <p:sp>
        <p:nvSpPr>
          <p:cNvPr id="9" name="Content Placeholder 7">
            <a:extLst>
              <a:ext uri="{FF2B5EF4-FFF2-40B4-BE49-F238E27FC236}">
                <a16:creationId xmlns:a16="http://schemas.microsoft.com/office/drawing/2014/main" id="{0404015F-E997-496D-82A8-7C070FD687F8}"/>
              </a:ext>
            </a:extLst>
          </p:cNvPr>
          <p:cNvSpPr txBox="1">
            <a:spLocks/>
          </p:cNvSpPr>
          <p:nvPr/>
        </p:nvSpPr>
        <p:spPr>
          <a:xfrm>
            <a:off x="740441" y="1970412"/>
            <a:ext cx="5183188" cy="43557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Received global grant of USD55k for 3 schools for digital learning platform for interactive white boards.  </a:t>
            </a:r>
          </a:p>
          <a:p>
            <a:r>
              <a:rPr lang="en-US" sz="2400" dirty="0"/>
              <a:t>Program to run for 3-years</a:t>
            </a:r>
          </a:p>
          <a:p>
            <a:r>
              <a:rPr lang="en-US" sz="2400" dirty="0"/>
              <a:t>Funding for this project came from a global grant of USD50k and the balance of $5k (approx. Php270k) funded by RC BGC Central from existing cash flow. </a:t>
            </a:r>
          </a:p>
          <a:p>
            <a:r>
              <a:rPr lang="en-US" sz="2400" dirty="0"/>
              <a:t>Separate bank account created for the global grant funds </a:t>
            </a:r>
          </a:p>
        </p:txBody>
      </p:sp>
      <p:cxnSp>
        <p:nvCxnSpPr>
          <p:cNvPr id="4" name="Straight Connector 3">
            <a:extLst>
              <a:ext uri="{FF2B5EF4-FFF2-40B4-BE49-F238E27FC236}">
                <a16:creationId xmlns:a16="http://schemas.microsoft.com/office/drawing/2014/main" id="{08496230-B3CD-4523-BF59-254CBA608057}"/>
              </a:ext>
            </a:extLst>
          </p:cNvPr>
          <p:cNvCxnSpPr/>
          <p:nvPr/>
        </p:nvCxnSpPr>
        <p:spPr>
          <a:xfrm>
            <a:off x="6096000" y="1970412"/>
            <a:ext cx="0" cy="4355743"/>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026" name="Picture 2" descr="Image result for interactive smart boards for schools">
            <a:extLst>
              <a:ext uri="{FF2B5EF4-FFF2-40B4-BE49-F238E27FC236}">
                <a16:creationId xmlns:a16="http://schemas.microsoft.com/office/drawing/2014/main" id="{E15D322E-050D-4A94-8104-90003C4C5C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372" y="1981395"/>
            <a:ext cx="5760000" cy="36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363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5" name="Rectangle 70">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03468" y="4741948"/>
            <a:ext cx="6829520" cy="952140"/>
          </a:xfrm>
        </p:spPr>
        <p:txBody>
          <a:bodyPr vert="horz" lIns="91440" tIns="45720" rIns="91440" bIns="45720" rtlCol="0" anchor="b">
            <a:normAutofit/>
          </a:bodyPr>
          <a:lstStyle/>
          <a:p>
            <a:r>
              <a:rPr lang="en-US" sz="4000" b="1" kern="1200" dirty="0">
                <a:solidFill>
                  <a:srgbClr val="FFFFFF"/>
                </a:solidFill>
                <a:latin typeface="+mj-lt"/>
                <a:ea typeface="+mj-ea"/>
                <a:cs typeface="+mj-cs"/>
              </a:rPr>
              <a:t>UPDATE ON BGC GREENWAY</a:t>
            </a:r>
          </a:p>
        </p:txBody>
      </p:sp>
      <p:pic>
        <p:nvPicPr>
          <p:cNvPr id="1026" name="Picture 2" descr="McKinley Entry Portal.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1218" r="1" b="6751"/>
          <a:stretch/>
        </p:blipFill>
        <p:spPr bwMode="auto">
          <a:xfrm>
            <a:off x="317636" y="321734"/>
            <a:ext cx="3797570" cy="20105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6C744F09-7E12-47A9-97E1-56E1760857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243" r="1" b="16001"/>
          <a:stretch/>
        </p:blipFill>
        <p:spPr>
          <a:xfrm>
            <a:off x="317634" y="2422097"/>
            <a:ext cx="3794760" cy="2013804"/>
          </a:xfrm>
          <a:prstGeom prst="rect">
            <a:avLst/>
          </a:prstGeom>
        </p:spPr>
      </p:pic>
      <p:pic>
        <p:nvPicPr>
          <p:cNvPr id="9" name="Picture 8" descr="A group of people in a park&#10;&#10;Description automatically generated">
            <a:extLst>
              <a:ext uri="{FF2B5EF4-FFF2-40B4-BE49-F238E27FC236}">
                <a16:creationId xmlns:a16="http://schemas.microsoft.com/office/drawing/2014/main" id="{E211FBE0-A762-47C1-AC2B-025D070B5836}"/>
              </a:ext>
            </a:extLst>
          </p:cNvPr>
          <p:cNvPicPr>
            <a:picLocks noChangeAspect="1"/>
          </p:cNvPicPr>
          <p:nvPr/>
        </p:nvPicPr>
        <p:blipFill rotWithShape="1">
          <a:blip r:embed="rId4">
            <a:extLst>
              <a:ext uri="{28A0092B-C50C-407E-A947-70E740481C1C}">
                <a14:useLocalDpi xmlns:a14="http://schemas.microsoft.com/office/drawing/2010/main" val="0"/>
              </a:ext>
            </a:extLst>
          </a:blip>
          <a:srcRect l="6708" r="24088" b="-3"/>
          <a:stretch/>
        </p:blipFill>
        <p:spPr>
          <a:xfrm>
            <a:off x="4202549" y="321732"/>
            <a:ext cx="3793472" cy="4111323"/>
          </a:xfrm>
          <a:prstGeom prst="rect">
            <a:avLst/>
          </a:prstGeom>
        </p:spPr>
      </p:pic>
      <p:pic>
        <p:nvPicPr>
          <p:cNvPr id="17" name="Picture 16" descr="A close up of text on a white background&#10;&#10;Description automatically generated">
            <a:extLst>
              <a:ext uri="{FF2B5EF4-FFF2-40B4-BE49-F238E27FC236}">
                <a16:creationId xmlns:a16="http://schemas.microsoft.com/office/drawing/2014/main" id="{072E0B4A-EA75-4601-91F5-F2E925ACDDE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388" r="14326" b="-3"/>
          <a:stretch/>
        </p:blipFill>
        <p:spPr>
          <a:xfrm>
            <a:off x="8086176" y="321733"/>
            <a:ext cx="3797984" cy="4111321"/>
          </a:xfrm>
          <a:prstGeom prst="rect">
            <a:avLst/>
          </a:prstGeom>
        </p:spPr>
      </p:pic>
      <p:cxnSp>
        <p:nvCxnSpPr>
          <p:cNvPr id="1036" name="Straight Connector 72">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540A0CBF-EF0D-49F4-9903-A23F8E28D12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6162" r="1" b="28429"/>
          <a:stretch/>
        </p:blipFill>
        <p:spPr>
          <a:xfrm>
            <a:off x="317634" y="4525715"/>
            <a:ext cx="3794760" cy="2010551"/>
          </a:xfrm>
          <a:prstGeom prst="rect">
            <a:avLst/>
          </a:prstGeom>
        </p:spPr>
      </p:pic>
    </p:spTree>
    <p:extLst>
      <p:ext uri="{BB962C8B-B14F-4D97-AF65-F5344CB8AC3E}">
        <p14:creationId xmlns:p14="http://schemas.microsoft.com/office/powerpoint/2010/main" val="1180634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2228D-3B4A-4A97-BA04-4D51C7BD6497}"/>
              </a:ext>
            </a:extLst>
          </p:cNvPr>
          <p:cNvSpPr>
            <a:spLocks noGrp="1"/>
          </p:cNvSpPr>
          <p:nvPr>
            <p:ph type="title"/>
          </p:nvPr>
        </p:nvSpPr>
        <p:spPr/>
        <p:txBody>
          <a:bodyPr>
            <a:normAutofit/>
          </a:bodyPr>
          <a:lstStyle/>
          <a:p>
            <a:r>
              <a:rPr lang="en-SG" sz="3200" b="1" dirty="0">
                <a:latin typeface="+mn-lt"/>
              </a:rPr>
              <a:t>RECENT PARTICIPATION IN ROTARY EVENTS</a:t>
            </a:r>
          </a:p>
        </p:txBody>
      </p:sp>
      <p:sp>
        <p:nvSpPr>
          <p:cNvPr id="6" name="Text Placeholder 2">
            <a:extLst>
              <a:ext uri="{FF2B5EF4-FFF2-40B4-BE49-F238E27FC236}">
                <a16:creationId xmlns:a16="http://schemas.microsoft.com/office/drawing/2014/main" id="{0B44B0A9-09A8-4511-87BC-E0F66C338381}"/>
              </a:ext>
            </a:extLst>
          </p:cNvPr>
          <p:cNvSpPr txBox="1">
            <a:spLocks/>
          </p:cNvSpPr>
          <p:nvPr/>
        </p:nvSpPr>
        <p:spPr>
          <a:xfrm>
            <a:off x="839788" y="1681163"/>
            <a:ext cx="5157787" cy="823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SG" sz="2400" b="1" dirty="0"/>
              <a:t>COMPLETED Events / Activities</a:t>
            </a:r>
          </a:p>
        </p:txBody>
      </p:sp>
      <p:sp>
        <p:nvSpPr>
          <p:cNvPr id="7" name="Content Placeholder 3">
            <a:extLst>
              <a:ext uri="{FF2B5EF4-FFF2-40B4-BE49-F238E27FC236}">
                <a16:creationId xmlns:a16="http://schemas.microsoft.com/office/drawing/2014/main" id="{E8D1B3E1-59EC-4215-8E6C-944FCC83920B}"/>
              </a:ext>
            </a:extLst>
          </p:cNvPr>
          <p:cNvSpPr txBox="1">
            <a:spLocks/>
          </p:cNvSpPr>
          <p:nvPr/>
        </p:nvSpPr>
        <p:spPr>
          <a:xfrm>
            <a:off x="744463" y="2298569"/>
            <a:ext cx="4907181" cy="43821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spcBef>
                <a:spcPts val="0"/>
              </a:spcBef>
              <a:buFont typeface="+mj-lt"/>
              <a:buAutoNum type="arabicPeriod"/>
            </a:pPr>
            <a:r>
              <a:rPr lang="en-SG" sz="1800" dirty="0"/>
              <a:t>Rotary Homes 10</a:t>
            </a:r>
            <a:r>
              <a:rPr lang="en-SG" sz="1800" baseline="30000" dirty="0"/>
              <a:t>th</a:t>
            </a:r>
            <a:r>
              <a:rPr lang="en-SG" sz="1800" dirty="0"/>
              <a:t> Anniversary</a:t>
            </a:r>
          </a:p>
          <a:p>
            <a:pPr lvl="1">
              <a:lnSpc>
                <a:spcPct val="100000"/>
              </a:lnSpc>
              <a:spcBef>
                <a:spcPts val="0"/>
              </a:spcBef>
            </a:pPr>
            <a:r>
              <a:rPr lang="en-SG" sz="1600" dirty="0"/>
              <a:t>The City Club, 6pm, Monday October 28</a:t>
            </a:r>
            <a:r>
              <a:rPr lang="en-SG" sz="1600" baseline="30000" dirty="0"/>
              <a:t>th</a:t>
            </a:r>
          </a:p>
          <a:p>
            <a:pPr lvl="1">
              <a:lnSpc>
                <a:spcPct val="100000"/>
              </a:lnSpc>
              <a:spcBef>
                <a:spcPts val="0"/>
              </a:spcBef>
            </a:pPr>
            <a:r>
              <a:rPr lang="en-SG" sz="1600" dirty="0"/>
              <a:t>Attendees: Gabriel</a:t>
            </a:r>
          </a:p>
          <a:p>
            <a:pPr marL="342900" indent="-342900">
              <a:lnSpc>
                <a:spcPct val="120000"/>
              </a:lnSpc>
              <a:spcBef>
                <a:spcPts val="0"/>
              </a:spcBef>
              <a:buFont typeface="+mj-lt"/>
              <a:buAutoNum type="arabicPeriod"/>
            </a:pPr>
            <a:r>
              <a:rPr lang="en-SG" sz="1800" dirty="0"/>
              <a:t>BGC Greenway 2</a:t>
            </a:r>
            <a:r>
              <a:rPr lang="en-SG" sz="1800" baseline="30000" dirty="0"/>
              <a:t>nd</a:t>
            </a:r>
            <a:r>
              <a:rPr lang="en-SG" sz="1800" dirty="0"/>
              <a:t> Launch,  </a:t>
            </a:r>
            <a:r>
              <a:rPr lang="en-US" sz="1800" dirty="0"/>
              <a:t>Fairways Tower, Oct 22, 12pm-2pm</a:t>
            </a:r>
            <a:endParaRPr lang="en-SG" sz="1800" dirty="0"/>
          </a:p>
          <a:p>
            <a:pPr marL="342900" indent="-342900">
              <a:lnSpc>
                <a:spcPct val="120000"/>
              </a:lnSpc>
              <a:spcBef>
                <a:spcPts val="0"/>
              </a:spcBef>
              <a:buFont typeface="+mj-lt"/>
              <a:buAutoNum type="arabicPeriod"/>
            </a:pPr>
            <a:r>
              <a:rPr lang="en-SG" sz="1800" dirty="0"/>
              <a:t>International Forum – Mon 4</a:t>
            </a:r>
            <a:r>
              <a:rPr lang="en-SG" sz="1800" baseline="30000" dirty="0"/>
              <a:t>th</a:t>
            </a:r>
            <a:r>
              <a:rPr lang="en-SG" sz="1800" dirty="0"/>
              <a:t> Nov, 4:30-6:30pm</a:t>
            </a:r>
          </a:p>
          <a:p>
            <a:pPr marL="342900" indent="-342900">
              <a:lnSpc>
                <a:spcPct val="120000"/>
              </a:lnSpc>
              <a:spcBef>
                <a:spcPts val="0"/>
              </a:spcBef>
              <a:buFont typeface="+mj-lt"/>
              <a:buAutoNum type="arabicPeriod"/>
            </a:pPr>
            <a:r>
              <a:rPr lang="en-SG" sz="1800" dirty="0"/>
              <a:t>Governors Visit – Tuesday 5</a:t>
            </a:r>
            <a:r>
              <a:rPr lang="en-SG" sz="1800" baseline="30000" dirty="0"/>
              <a:t>th</a:t>
            </a:r>
            <a:r>
              <a:rPr lang="en-SG" sz="1800" dirty="0"/>
              <a:t> November</a:t>
            </a:r>
          </a:p>
          <a:p>
            <a:pPr marL="342900" indent="-342900">
              <a:lnSpc>
                <a:spcPct val="120000"/>
              </a:lnSpc>
              <a:spcBef>
                <a:spcPts val="0"/>
              </a:spcBef>
              <a:buFont typeface="+mj-lt"/>
              <a:buAutoNum type="arabicPeriod"/>
            </a:pPr>
            <a:r>
              <a:rPr lang="en-SG" sz="1800" dirty="0"/>
              <a:t>PE Immersion – Garden Vegetable Patch Project – Saturday 16</a:t>
            </a:r>
            <a:r>
              <a:rPr lang="en-SG" sz="1800" baseline="30000" dirty="0"/>
              <a:t>th</a:t>
            </a:r>
            <a:r>
              <a:rPr lang="en-SG" sz="1800" dirty="0"/>
              <a:t> November 2019 </a:t>
            </a:r>
          </a:p>
          <a:p>
            <a:pPr lvl="1">
              <a:lnSpc>
                <a:spcPct val="100000"/>
              </a:lnSpc>
              <a:spcBef>
                <a:spcPts val="0"/>
              </a:spcBef>
            </a:pPr>
            <a:r>
              <a:rPr lang="en-SG" sz="1600" dirty="0"/>
              <a:t>One World School</a:t>
            </a:r>
          </a:p>
          <a:p>
            <a:pPr lvl="1">
              <a:lnSpc>
                <a:spcPct val="100000"/>
              </a:lnSpc>
              <a:spcBef>
                <a:spcPts val="0"/>
              </a:spcBef>
            </a:pPr>
            <a:r>
              <a:rPr lang="en-SG" sz="1600" dirty="0" err="1"/>
              <a:t>Approx</a:t>
            </a:r>
            <a:r>
              <a:rPr lang="en-SG" sz="1600" dirty="0"/>
              <a:t> 20 attendees</a:t>
            </a:r>
          </a:p>
          <a:p>
            <a:pPr lvl="1">
              <a:lnSpc>
                <a:spcPct val="100000"/>
              </a:lnSpc>
              <a:spcBef>
                <a:spcPts val="0"/>
              </a:spcBef>
              <a:buFont typeface="Wingdings" panose="05000000000000000000" pitchFamily="2" charset="2"/>
              <a:buChar char="§"/>
            </a:pPr>
            <a:endParaRPr lang="en-SG" sz="1800" dirty="0"/>
          </a:p>
        </p:txBody>
      </p:sp>
      <p:cxnSp>
        <p:nvCxnSpPr>
          <p:cNvPr id="4" name="Straight Connector 3">
            <a:extLst>
              <a:ext uri="{FF2B5EF4-FFF2-40B4-BE49-F238E27FC236}">
                <a16:creationId xmlns:a16="http://schemas.microsoft.com/office/drawing/2014/main" id="{4148AE7C-D72F-4B0F-8055-9EFEE3279C76}"/>
              </a:ext>
            </a:extLst>
          </p:cNvPr>
          <p:cNvCxnSpPr/>
          <p:nvPr/>
        </p:nvCxnSpPr>
        <p:spPr>
          <a:xfrm>
            <a:off x="5796116" y="1814052"/>
            <a:ext cx="0" cy="4664075"/>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E65D6A74-09EA-404E-B2A7-722AF369125D}"/>
              </a:ext>
            </a:extLst>
          </p:cNvPr>
          <p:cNvSpPr/>
          <p:nvPr/>
        </p:nvSpPr>
        <p:spPr>
          <a:xfrm>
            <a:off x="5380074" y="4853671"/>
            <a:ext cx="6096000" cy="369332"/>
          </a:xfrm>
          <a:prstGeom prst="rect">
            <a:avLst/>
          </a:prstGeom>
        </p:spPr>
        <p:txBody>
          <a:bodyPr>
            <a:spAutoFit/>
          </a:bodyPr>
          <a:lstStyle/>
          <a:p>
            <a:endParaRPr lang="en-SG" dirty="0"/>
          </a:p>
        </p:txBody>
      </p:sp>
      <p:sp>
        <p:nvSpPr>
          <p:cNvPr id="10" name="Content Placeholder 3">
            <a:extLst>
              <a:ext uri="{FF2B5EF4-FFF2-40B4-BE49-F238E27FC236}">
                <a16:creationId xmlns:a16="http://schemas.microsoft.com/office/drawing/2014/main" id="{48C706A2-5F35-4532-8C77-D5D1329968ED}"/>
              </a:ext>
            </a:extLst>
          </p:cNvPr>
          <p:cNvSpPr txBox="1">
            <a:spLocks/>
          </p:cNvSpPr>
          <p:nvPr/>
        </p:nvSpPr>
        <p:spPr>
          <a:xfrm>
            <a:off x="6142046" y="2297816"/>
            <a:ext cx="5429353" cy="438290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20000"/>
              </a:lnSpc>
              <a:spcBef>
                <a:spcPts val="0"/>
              </a:spcBef>
              <a:buFont typeface="+mj-lt"/>
              <a:buAutoNum type="arabicPeriod" startAt="7"/>
            </a:pPr>
            <a:r>
              <a:rPr lang="en-SG" sz="2000" dirty="0"/>
              <a:t>RC Makati Dasmarinas lecture series – Margot Torres CEO McDonalds Philippines – Wed 13</a:t>
            </a:r>
            <a:r>
              <a:rPr lang="en-SG" sz="2000" baseline="30000" dirty="0"/>
              <a:t>th</a:t>
            </a:r>
            <a:r>
              <a:rPr lang="en-SG" sz="2000" dirty="0"/>
              <a:t> November – The City Club</a:t>
            </a:r>
          </a:p>
          <a:p>
            <a:pPr marL="457200" indent="-457200">
              <a:lnSpc>
                <a:spcPct val="120000"/>
              </a:lnSpc>
              <a:spcBef>
                <a:spcPts val="0"/>
              </a:spcBef>
              <a:buFont typeface="+mj-lt"/>
              <a:buAutoNum type="arabicPeriod" startAt="7"/>
            </a:pPr>
            <a:r>
              <a:rPr lang="en-SG" sz="2000" dirty="0"/>
              <a:t>Club Contributed to the Peace Monument to be erected in Paranaque – Php3,500</a:t>
            </a:r>
          </a:p>
          <a:p>
            <a:pPr marL="457200" indent="-457200">
              <a:lnSpc>
                <a:spcPct val="120000"/>
              </a:lnSpc>
              <a:spcBef>
                <a:spcPts val="0"/>
              </a:spcBef>
              <a:buFont typeface="+mj-lt"/>
              <a:buAutoNum type="arabicPeriod" startAt="7"/>
            </a:pPr>
            <a:r>
              <a:rPr lang="en-SG" sz="2000" dirty="0"/>
              <a:t>Board meeting Saturday 30th November</a:t>
            </a:r>
          </a:p>
          <a:p>
            <a:pPr marL="457200" indent="-457200">
              <a:lnSpc>
                <a:spcPct val="120000"/>
              </a:lnSpc>
              <a:spcBef>
                <a:spcPts val="0"/>
              </a:spcBef>
              <a:buFont typeface="+mj-lt"/>
              <a:buAutoNum type="arabicPeriod" startAt="7"/>
            </a:pPr>
            <a:r>
              <a:rPr lang="en-SG" sz="2000" dirty="0"/>
              <a:t>Rotary Club of Makati Dasmarinas (parent Club) 25th anniversary celebration, Marriott Hotel</a:t>
            </a:r>
          </a:p>
          <a:p>
            <a:pPr marL="457200" indent="-457200">
              <a:lnSpc>
                <a:spcPct val="120000"/>
              </a:lnSpc>
              <a:spcBef>
                <a:spcPts val="0"/>
              </a:spcBef>
              <a:buFont typeface="+mj-lt"/>
              <a:buAutoNum type="arabicPeriod" startAt="7"/>
            </a:pPr>
            <a:r>
              <a:rPr lang="en-SG" sz="2000" dirty="0"/>
              <a:t>RC BGC Central Christmas dinner and fellowship</a:t>
            </a:r>
          </a:p>
          <a:p>
            <a:pPr marL="457200" indent="-457200">
              <a:lnSpc>
                <a:spcPct val="120000"/>
              </a:lnSpc>
              <a:spcBef>
                <a:spcPts val="0"/>
              </a:spcBef>
              <a:buFont typeface="+mj-lt"/>
              <a:buAutoNum type="arabicPeriod" startAt="7"/>
            </a:pPr>
            <a:endParaRPr lang="en-SG" sz="2000" dirty="0"/>
          </a:p>
        </p:txBody>
      </p:sp>
    </p:spTree>
    <p:extLst>
      <p:ext uri="{BB962C8B-B14F-4D97-AF65-F5344CB8AC3E}">
        <p14:creationId xmlns:p14="http://schemas.microsoft.com/office/powerpoint/2010/main" val="4259535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CC01E-69A1-44B4-89DA-9E19D4760734}"/>
              </a:ext>
            </a:extLst>
          </p:cNvPr>
          <p:cNvSpPr>
            <a:spLocks noGrp="1"/>
          </p:cNvSpPr>
          <p:nvPr>
            <p:ph type="title"/>
          </p:nvPr>
        </p:nvSpPr>
        <p:spPr>
          <a:xfrm>
            <a:off x="838200" y="5534025"/>
            <a:ext cx="10515600" cy="822326"/>
          </a:xfrm>
        </p:spPr>
        <p:txBody>
          <a:bodyPr vert="horz" lIns="91440" tIns="45720" rIns="91440" bIns="45720" rtlCol="0" anchor="ctr">
            <a:normAutofit/>
          </a:bodyPr>
          <a:lstStyle/>
          <a:p>
            <a:pPr algn="ctr"/>
            <a:r>
              <a:rPr lang="en-US" b="1" dirty="0"/>
              <a:t>GOVERNORS VISIT – TUESDAY 5</a:t>
            </a:r>
            <a:r>
              <a:rPr lang="en-US" b="1" baseline="30000" dirty="0"/>
              <a:t>TH</a:t>
            </a:r>
            <a:r>
              <a:rPr lang="en-US" b="1" dirty="0"/>
              <a:t> NOVEMBER</a:t>
            </a:r>
          </a:p>
        </p:txBody>
      </p:sp>
      <p:pic>
        <p:nvPicPr>
          <p:cNvPr id="8" name="Picture 7" descr="A picture containing indoor, man, holding, standing&#10;&#10;Description automatically generated">
            <a:extLst>
              <a:ext uri="{FF2B5EF4-FFF2-40B4-BE49-F238E27FC236}">
                <a16:creationId xmlns:a16="http://schemas.microsoft.com/office/drawing/2014/main" id="{2070817F-1F54-4FB5-8788-0E6DDFCA81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5625" y="3382963"/>
            <a:ext cx="1455738" cy="1970088"/>
          </a:xfrm>
          <a:prstGeom prst="rect">
            <a:avLst/>
          </a:prstGeom>
        </p:spPr>
      </p:pic>
      <p:pic>
        <p:nvPicPr>
          <p:cNvPr id="10" name="Picture 9" descr="A picture containing man, sitting, front, table&#10;&#10;Description automatically generated">
            <a:extLst>
              <a:ext uri="{FF2B5EF4-FFF2-40B4-BE49-F238E27FC236}">
                <a16:creationId xmlns:a16="http://schemas.microsoft.com/office/drawing/2014/main" id="{EF8ADDF0-8309-4902-83FE-35359EBE3D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0625" y="122238"/>
            <a:ext cx="2360613" cy="3176588"/>
          </a:xfrm>
          <a:prstGeom prst="rect">
            <a:avLst/>
          </a:prstGeom>
        </p:spPr>
      </p:pic>
      <p:pic>
        <p:nvPicPr>
          <p:cNvPr id="12" name="Picture 11" descr="A group of people standing around a table&#10;&#10;Description automatically generated">
            <a:extLst>
              <a:ext uri="{FF2B5EF4-FFF2-40B4-BE49-F238E27FC236}">
                <a16:creationId xmlns:a16="http://schemas.microsoft.com/office/drawing/2014/main" id="{3C2C37C7-77F9-43C9-8A62-A3B4256D1A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750" y="122238"/>
            <a:ext cx="2090738" cy="1546225"/>
          </a:xfrm>
          <a:prstGeom prst="rect">
            <a:avLst/>
          </a:prstGeom>
        </p:spPr>
      </p:pic>
      <p:pic>
        <p:nvPicPr>
          <p:cNvPr id="16" name="Picture 15" descr="A person holding a sign&#10;&#10;Description automatically generated">
            <a:extLst>
              <a:ext uri="{FF2B5EF4-FFF2-40B4-BE49-F238E27FC236}">
                <a16:creationId xmlns:a16="http://schemas.microsoft.com/office/drawing/2014/main" id="{4652C174-3AC3-4A7B-B132-36C22CFA2F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63913" y="3382963"/>
            <a:ext cx="1457325" cy="1970088"/>
          </a:xfrm>
          <a:prstGeom prst="rect">
            <a:avLst/>
          </a:prstGeom>
        </p:spPr>
      </p:pic>
      <p:pic>
        <p:nvPicPr>
          <p:cNvPr id="18" name="Picture 17" descr="A person holding a sign&#10;&#10;Description automatically generated">
            <a:extLst>
              <a:ext uri="{FF2B5EF4-FFF2-40B4-BE49-F238E27FC236}">
                <a16:creationId xmlns:a16="http://schemas.microsoft.com/office/drawing/2014/main" id="{8B5F47B8-A729-458B-90BD-873FA6D9063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750" y="3382963"/>
            <a:ext cx="1457325" cy="1970088"/>
          </a:xfrm>
          <a:prstGeom prst="rect">
            <a:avLst/>
          </a:prstGeom>
        </p:spPr>
      </p:pic>
      <p:pic>
        <p:nvPicPr>
          <p:cNvPr id="20" name="Picture 19" descr="A person standing in front of a mirror posing for the camera&#10;&#10;Description automatically generated">
            <a:extLst>
              <a:ext uri="{FF2B5EF4-FFF2-40B4-BE49-F238E27FC236}">
                <a16:creationId xmlns:a16="http://schemas.microsoft.com/office/drawing/2014/main" id="{1375524B-EDEA-45D7-85B9-DEA3FA2EF8E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5750" y="1752600"/>
            <a:ext cx="2090738" cy="1546225"/>
          </a:xfrm>
          <a:prstGeom prst="rect">
            <a:avLst/>
          </a:prstGeom>
        </p:spPr>
      </p:pic>
      <p:pic>
        <p:nvPicPr>
          <p:cNvPr id="21" name="Picture 20" descr="A group of people standing around a table&#10;&#10;Description automatically generated">
            <a:extLst>
              <a:ext uri="{FF2B5EF4-FFF2-40B4-BE49-F238E27FC236}">
                <a16:creationId xmlns:a16="http://schemas.microsoft.com/office/drawing/2014/main" id="{21AF58BE-ADD6-4FA1-8BB1-010AFCE59B2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03788" y="122238"/>
            <a:ext cx="6999288" cy="5230813"/>
          </a:xfrm>
          <a:prstGeom prst="rect">
            <a:avLst/>
          </a:prstGeom>
        </p:spPr>
      </p:pic>
    </p:spTree>
    <p:extLst>
      <p:ext uri="{BB962C8B-B14F-4D97-AF65-F5344CB8AC3E}">
        <p14:creationId xmlns:p14="http://schemas.microsoft.com/office/powerpoint/2010/main" val="2279172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4DE02-2AE0-4467-9754-B59041319F7F}"/>
              </a:ext>
            </a:extLst>
          </p:cNvPr>
          <p:cNvSpPr>
            <a:spLocks noGrp="1"/>
          </p:cNvSpPr>
          <p:nvPr>
            <p:ph type="title"/>
          </p:nvPr>
        </p:nvSpPr>
        <p:spPr/>
        <p:txBody>
          <a:bodyPr/>
          <a:lstStyle/>
          <a:p>
            <a:r>
              <a:rPr lang="en-SG" b="1" dirty="0"/>
              <a:t>PE IMMERSION</a:t>
            </a:r>
            <a:br>
              <a:rPr lang="en-SG" b="1" dirty="0"/>
            </a:br>
            <a:r>
              <a:rPr lang="en-SG" sz="3600" i="1" dirty="0"/>
              <a:t>Saturday 16</a:t>
            </a:r>
            <a:r>
              <a:rPr lang="en-SG" sz="3600" i="1" baseline="30000" dirty="0"/>
              <a:t>th</a:t>
            </a:r>
            <a:r>
              <a:rPr lang="en-SG" sz="3600" i="1" dirty="0"/>
              <a:t> Nov at One World School</a:t>
            </a:r>
          </a:p>
        </p:txBody>
      </p:sp>
      <p:pic>
        <p:nvPicPr>
          <p:cNvPr id="5" name="Content Placeholder 4" descr="A screen shot of an open computer sitting on top of a table&#10;&#10;Description automatically generated">
            <a:extLst>
              <a:ext uri="{FF2B5EF4-FFF2-40B4-BE49-F238E27FC236}">
                <a16:creationId xmlns:a16="http://schemas.microsoft.com/office/drawing/2014/main" id="{F5AF5277-75D3-42DD-AE0B-22ED55CD8C4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226775" y="1724190"/>
            <a:ext cx="4320000" cy="3240000"/>
          </a:xfrm>
        </p:spPr>
      </p:pic>
      <p:pic>
        <p:nvPicPr>
          <p:cNvPr id="9" name="Picture 8" descr="Two people standing in a room&#10;&#10;Description automatically generated">
            <a:extLst>
              <a:ext uri="{FF2B5EF4-FFF2-40B4-BE49-F238E27FC236}">
                <a16:creationId xmlns:a16="http://schemas.microsoft.com/office/drawing/2014/main" id="{F7E6BA49-C4D1-4780-A80D-B7204E2CE4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59" y="4993468"/>
            <a:ext cx="2400000" cy="1800000"/>
          </a:xfrm>
          <a:prstGeom prst="rect">
            <a:avLst/>
          </a:prstGeom>
        </p:spPr>
      </p:pic>
      <p:pic>
        <p:nvPicPr>
          <p:cNvPr id="11" name="Picture 10" descr="A person standing in a room&#10;&#10;Description automatically generated">
            <a:extLst>
              <a:ext uri="{FF2B5EF4-FFF2-40B4-BE49-F238E27FC236}">
                <a16:creationId xmlns:a16="http://schemas.microsoft.com/office/drawing/2014/main" id="{DE46FEFA-749D-486F-8EA8-B093A74340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8397" y="5061335"/>
            <a:ext cx="2400000" cy="1800000"/>
          </a:xfrm>
          <a:prstGeom prst="rect">
            <a:avLst/>
          </a:prstGeom>
        </p:spPr>
      </p:pic>
      <p:pic>
        <p:nvPicPr>
          <p:cNvPr id="13" name="Picture 12" descr="A picture containing person, woman, man, table&#10;&#10;Description automatically generated">
            <a:extLst>
              <a:ext uri="{FF2B5EF4-FFF2-40B4-BE49-F238E27FC236}">
                <a16:creationId xmlns:a16="http://schemas.microsoft.com/office/drawing/2014/main" id="{90CF91B4-2319-4B79-897A-40E866A5E1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940394" y="4111284"/>
            <a:ext cx="2874473" cy="2520000"/>
          </a:xfrm>
          <a:prstGeom prst="rect">
            <a:avLst/>
          </a:prstGeom>
        </p:spPr>
      </p:pic>
      <p:pic>
        <p:nvPicPr>
          <p:cNvPr id="15" name="Picture 14" descr="A group of people standing around a table&#10;&#10;Description automatically generated">
            <a:extLst>
              <a:ext uri="{FF2B5EF4-FFF2-40B4-BE49-F238E27FC236}">
                <a16:creationId xmlns:a16="http://schemas.microsoft.com/office/drawing/2014/main" id="{D0B8F356-9969-4DEE-897F-73F0D73339C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04397" y="177852"/>
            <a:ext cx="3264000" cy="2448000"/>
          </a:xfrm>
          <a:prstGeom prst="rect">
            <a:avLst/>
          </a:prstGeom>
        </p:spPr>
      </p:pic>
      <p:pic>
        <p:nvPicPr>
          <p:cNvPr id="17" name="Picture 16" descr="A vase of flowers sitting on top of a building&#10;&#10;Description automatically generated">
            <a:extLst>
              <a:ext uri="{FF2B5EF4-FFF2-40B4-BE49-F238E27FC236}">
                <a16:creationId xmlns:a16="http://schemas.microsoft.com/office/drawing/2014/main" id="{2C19AF04-2D39-41F4-81BA-4A81681B05E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9968397" y="2925852"/>
            <a:ext cx="2400000" cy="1800000"/>
          </a:xfrm>
          <a:prstGeom prst="rect">
            <a:avLst/>
          </a:prstGeom>
        </p:spPr>
      </p:pic>
      <p:pic>
        <p:nvPicPr>
          <p:cNvPr id="19" name="Picture 18" descr="A close up of a flower&#10;&#10;Description automatically generated">
            <a:extLst>
              <a:ext uri="{FF2B5EF4-FFF2-40B4-BE49-F238E27FC236}">
                <a16:creationId xmlns:a16="http://schemas.microsoft.com/office/drawing/2014/main" id="{22EC74A5-2560-4A9F-A987-CEA16FA1C8A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7910775" y="2940000"/>
            <a:ext cx="2400000" cy="1800000"/>
          </a:xfrm>
          <a:prstGeom prst="rect">
            <a:avLst/>
          </a:prstGeom>
        </p:spPr>
      </p:pic>
      <p:pic>
        <p:nvPicPr>
          <p:cNvPr id="21" name="Picture 20" descr="A group of lawn chairs sitting on top of a picnic table&#10;&#10;Description automatically generated">
            <a:extLst>
              <a:ext uri="{FF2B5EF4-FFF2-40B4-BE49-F238E27FC236}">
                <a16:creationId xmlns:a16="http://schemas.microsoft.com/office/drawing/2014/main" id="{2D47F8EA-0004-44EB-A989-D8E16BB5B0D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95568" y="5030945"/>
            <a:ext cx="2400000" cy="1800000"/>
          </a:xfrm>
          <a:prstGeom prst="rect">
            <a:avLst/>
          </a:prstGeom>
        </p:spPr>
      </p:pic>
      <p:pic>
        <p:nvPicPr>
          <p:cNvPr id="23" name="Picture 22" descr="A close up of a flower garden in front of a building&#10;&#10;Description automatically generated">
            <a:extLst>
              <a:ext uri="{FF2B5EF4-FFF2-40B4-BE49-F238E27FC236}">
                <a16:creationId xmlns:a16="http://schemas.microsoft.com/office/drawing/2014/main" id="{C7D2BF8F-CAB1-4C49-BF2A-0D9EA52F36D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59154" y="5008520"/>
            <a:ext cx="2400000" cy="1800000"/>
          </a:xfrm>
          <a:prstGeom prst="rect">
            <a:avLst/>
          </a:prstGeom>
        </p:spPr>
      </p:pic>
      <p:pic>
        <p:nvPicPr>
          <p:cNvPr id="25" name="Picture 24" descr="A building with grass and trees&#10;&#10;Description automatically generated">
            <a:extLst>
              <a:ext uri="{FF2B5EF4-FFF2-40B4-BE49-F238E27FC236}">
                <a16:creationId xmlns:a16="http://schemas.microsoft.com/office/drawing/2014/main" id="{5FFFC78A-CC11-4346-A036-A496B9F30C3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5744" y="1791820"/>
            <a:ext cx="3648000" cy="2736000"/>
          </a:xfrm>
          <a:prstGeom prst="rect">
            <a:avLst/>
          </a:prstGeom>
        </p:spPr>
      </p:pic>
    </p:spTree>
    <p:extLst>
      <p:ext uri="{BB962C8B-B14F-4D97-AF65-F5344CB8AC3E}">
        <p14:creationId xmlns:p14="http://schemas.microsoft.com/office/powerpoint/2010/main" val="198582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C0DD3-AE52-4E69-BF2F-A15259D767E8}"/>
              </a:ext>
            </a:extLst>
          </p:cNvPr>
          <p:cNvSpPr>
            <a:spLocks noGrp="1"/>
          </p:cNvSpPr>
          <p:nvPr>
            <p:ph type="title"/>
          </p:nvPr>
        </p:nvSpPr>
        <p:spPr/>
        <p:txBody>
          <a:bodyPr/>
          <a:lstStyle/>
          <a:p>
            <a:r>
              <a:rPr lang="en-SG" b="1" dirty="0"/>
              <a:t>DISCUSSION WITH FOREIGN CLUB</a:t>
            </a:r>
          </a:p>
        </p:txBody>
      </p:sp>
      <p:sp>
        <p:nvSpPr>
          <p:cNvPr id="4" name="Content Placeholder 3">
            <a:extLst>
              <a:ext uri="{FF2B5EF4-FFF2-40B4-BE49-F238E27FC236}">
                <a16:creationId xmlns:a16="http://schemas.microsoft.com/office/drawing/2014/main" id="{1F591660-FD98-4258-B685-675A1032937F}"/>
              </a:ext>
            </a:extLst>
          </p:cNvPr>
          <p:cNvSpPr>
            <a:spLocks noGrp="1"/>
          </p:cNvSpPr>
          <p:nvPr>
            <p:ph idx="1"/>
          </p:nvPr>
        </p:nvSpPr>
        <p:spPr/>
        <p:txBody>
          <a:bodyPr/>
          <a:lstStyle/>
          <a:p>
            <a:r>
              <a:rPr lang="en-SG" dirty="0"/>
              <a:t>Denver, CO, US</a:t>
            </a:r>
          </a:p>
          <a:p>
            <a:r>
              <a:rPr lang="en-SG" dirty="0"/>
              <a:t>Hope Valley, UK</a:t>
            </a:r>
          </a:p>
        </p:txBody>
      </p:sp>
    </p:spTree>
    <p:extLst>
      <p:ext uri="{BB962C8B-B14F-4D97-AF65-F5344CB8AC3E}">
        <p14:creationId xmlns:p14="http://schemas.microsoft.com/office/powerpoint/2010/main" val="673795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2228D-3B4A-4A97-BA04-4D51C7BD6497}"/>
              </a:ext>
            </a:extLst>
          </p:cNvPr>
          <p:cNvSpPr>
            <a:spLocks noGrp="1"/>
          </p:cNvSpPr>
          <p:nvPr>
            <p:ph type="title"/>
          </p:nvPr>
        </p:nvSpPr>
        <p:spPr/>
        <p:txBody>
          <a:bodyPr>
            <a:normAutofit/>
          </a:bodyPr>
          <a:lstStyle/>
          <a:p>
            <a:r>
              <a:rPr lang="en-SG" sz="3200" b="1" dirty="0">
                <a:latin typeface="+mn-lt"/>
              </a:rPr>
              <a:t>UPCOMING ROTARY EVENTS / ACTIVITIES</a:t>
            </a:r>
          </a:p>
        </p:txBody>
      </p:sp>
      <p:sp>
        <p:nvSpPr>
          <p:cNvPr id="7" name="Content Placeholder 3">
            <a:extLst>
              <a:ext uri="{FF2B5EF4-FFF2-40B4-BE49-F238E27FC236}">
                <a16:creationId xmlns:a16="http://schemas.microsoft.com/office/drawing/2014/main" id="{E8D1B3E1-59EC-4215-8E6C-944FCC83920B}"/>
              </a:ext>
            </a:extLst>
          </p:cNvPr>
          <p:cNvSpPr txBox="1">
            <a:spLocks/>
          </p:cNvSpPr>
          <p:nvPr/>
        </p:nvSpPr>
        <p:spPr>
          <a:xfrm>
            <a:off x="793610" y="1814052"/>
            <a:ext cx="4907181" cy="43821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buFont typeface="Wingdings" panose="05000000000000000000" pitchFamily="2" charset="2"/>
              <a:buChar char="§"/>
            </a:pPr>
            <a:r>
              <a:rPr lang="en-SG" sz="2000" dirty="0"/>
              <a:t>Visit to Compassionate Hope</a:t>
            </a:r>
          </a:p>
          <a:p>
            <a:pPr lvl="1">
              <a:lnSpc>
                <a:spcPct val="120000"/>
              </a:lnSpc>
              <a:spcBef>
                <a:spcPts val="0"/>
              </a:spcBef>
              <a:buFont typeface="Wingdings" panose="05000000000000000000" pitchFamily="2" charset="2"/>
              <a:buChar char="§"/>
            </a:pPr>
            <a:r>
              <a:rPr lang="en-SG" sz="2000" dirty="0"/>
              <a:t>Thursday 30</a:t>
            </a:r>
            <a:r>
              <a:rPr lang="en-SG" sz="2000" baseline="30000" dirty="0"/>
              <a:t>th</a:t>
            </a:r>
            <a:r>
              <a:rPr lang="en-SG" sz="2000" dirty="0"/>
              <a:t> January 10:30-13:30</a:t>
            </a:r>
          </a:p>
          <a:p>
            <a:pPr lvl="1">
              <a:lnSpc>
                <a:spcPct val="120000"/>
              </a:lnSpc>
              <a:spcBef>
                <a:spcPts val="0"/>
              </a:spcBef>
              <a:buFont typeface="Wingdings" panose="05000000000000000000" pitchFamily="2" charset="2"/>
              <a:buChar char="§"/>
            </a:pPr>
            <a:r>
              <a:rPr lang="en-SG" sz="2000" dirty="0"/>
              <a:t>Antipolo</a:t>
            </a:r>
          </a:p>
          <a:p>
            <a:pPr lvl="1">
              <a:lnSpc>
                <a:spcPct val="120000"/>
              </a:lnSpc>
              <a:spcBef>
                <a:spcPts val="0"/>
              </a:spcBef>
              <a:buFont typeface="Wingdings" panose="05000000000000000000" pitchFamily="2" charset="2"/>
              <a:buChar char="§"/>
            </a:pPr>
            <a:r>
              <a:rPr lang="en-SG" sz="2000" dirty="0"/>
              <a:t>Attendees: Simon Gemayel, Henk Hermans, Gabriel Georgy</a:t>
            </a:r>
          </a:p>
          <a:p>
            <a:pPr lvl="1">
              <a:lnSpc>
                <a:spcPct val="120000"/>
              </a:lnSpc>
              <a:spcBef>
                <a:spcPts val="0"/>
              </a:spcBef>
              <a:buFont typeface="Wingdings" panose="05000000000000000000" pitchFamily="2" charset="2"/>
              <a:buChar char="§"/>
            </a:pPr>
            <a:r>
              <a:rPr lang="en-SG" sz="2000" dirty="0">
                <a:hlinkClick r:id="rId2"/>
              </a:rPr>
              <a:t>https://compassionatehope.org/sponsor/philippines-home-of-hope/</a:t>
            </a:r>
            <a:endParaRPr lang="en-SG" sz="2000" dirty="0"/>
          </a:p>
          <a:p>
            <a:pPr lvl="1">
              <a:lnSpc>
                <a:spcPct val="120000"/>
              </a:lnSpc>
              <a:spcBef>
                <a:spcPts val="0"/>
              </a:spcBef>
              <a:buFont typeface="Wingdings" panose="05000000000000000000" pitchFamily="2" charset="2"/>
              <a:buChar char="§"/>
            </a:pPr>
            <a:endParaRPr lang="en-SG" sz="2000" dirty="0"/>
          </a:p>
        </p:txBody>
      </p:sp>
      <p:cxnSp>
        <p:nvCxnSpPr>
          <p:cNvPr id="4" name="Straight Connector 3">
            <a:extLst>
              <a:ext uri="{FF2B5EF4-FFF2-40B4-BE49-F238E27FC236}">
                <a16:creationId xmlns:a16="http://schemas.microsoft.com/office/drawing/2014/main" id="{4148AE7C-D72F-4B0F-8055-9EFEE3279C76}"/>
              </a:ext>
            </a:extLst>
          </p:cNvPr>
          <p:cNvCxnSpPr/>
          <p:nvPr/>
        </p:nvCxnSpPr>
        <p:spPr>
          <a:xfrm>
            <a:off x="5796116" y="1814052"/>
            <a:ext cx="0" cy="4664075"/>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E65D6A74-09EA-404E-B2A7-722AF369125D}"/>
              </a:ext>
            </a:extLst>
          </p:cNvPr>
          <p:cNvSpPr/>
          <p:nvPr/>
        </p:nvSpPr>
        <p:spPr>
          <a:xfrm>
            <a:off x="5380074" y="4853671"/>
            <a:ext cx="6096000" cy="369332"/>
          </a:xfrm>
          <a:prstGeom prst="rect">
            <a:avLst/>
          </a:prstGeom>
        </p:spPr>
        <p:txBody>
          <a:bodyPr>
            <a:spAutoFit/>
          </a:bodyPr>
          <a:lstStyle/>
          <a:p>
            <a:endParaRPr lang="en-SG" dirty="0"/>
          </a:p>
        </p:txBody>
      </p:sp>
      <p:sp>
        <p:nvSpPr>
          <p:cNvPr id="10" name="Content Placeholder 3">
            <a:extLst>
              <a:ext uri="{FF2B5EF4-FFF2-40B4-BE49-F238E27FC236}">
                <a16:creationId xmlns:a16="http://schemas.microsoft.com/office/drawing/2014/main" id="{48C706A2-5F35-4532-8C77-D5D1329968ED}"/>
              </a:ext>
            </a:extLst>
          </p:cNvPr>
          <p:cNvSpPr txBox="1">
            <a:spLocks/>
          </p:cNvSpPr>
          <p:nvPr/>
        </p:nvSpPr>
        <p:spPr>
          <a:xfrm>
            <a:off x="6142046" y="2297816"/>
            <a:ext cx="5429353" cy="438290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buFont typeface="Wingdings" panose="05000000000000000000" pitchFamily="2" charset="2"/>
              <a:buChar char="§"/>
            </a:pPr>
            <a:endParaRPr lang="en-SG" sz="1600" dirty="0"/>
          </a:p>
        </p:txBody>
      </p:sp>
      <p:sp>
        <p:nvSpPr>
          <p:cNvPr id="8" name="Content Placeholder 3">
            <a:extLst>
              <a:ext uri="{FF2B5EF4-FFF2-40B4-BE49-F238E27FC236}">
                <a16:creationId xmlns:a16="http://schemas.microsoft.com/office/drawing/2014/main" id="{ECECE6C6-6753-444C-BE04-3D03605D5A02}"/>
              </a:ext>
            </a:extLst>
          </p:cNvPr>
          <p:cNvSpPr txBox="1">
            <a:spLocks/>
          </p:cNvSpPr>
          <p:nvPr/>
        </p:nvSpPr>
        <p:spPr>
          <a:xfrm>
            <a:off x="6096000" y="1814052"/>
            <a:ext cx="4907181" cy="43821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buFont typeface="Wingdings" panose="05000000000000000000" pitchFamily="2" charset="2"/>
              <a:buChar char="§"/>
            </a:pPr>
            <a:r>
              <a:rPr lang="en-SG" sz="2000" dirty="0"/>
              <a:t>NEED TO PLAN THE NEXT FUNDRAISING EVENT</a:t>
            </a:r>
          </a:p>
          <a:p>
            <a:pPr lvl="1">
              <a:lnSpc>
                <a:spcPct val="120000"/>
              </a:lnSpc>
              <a:spcBef>
                <a:spcPts val="0"/>
              </a:spcBef>
              <a:buFont typeface="Wingdings" panose="05000000000000000000" pitchFamily="2" charset="2"/>
              <a:buChar char="§"/>
            </a:pPr>
            <a:r>
              <a:rPr lang="en-SG" sz="2000" dirty="0"/>
              <a:t>Some discussion on a Jazz and Wine Night at Manila House</a:t>
            </a:r>
          </a:p>
          <a:p>
            <a:pPr lvl="1">
              <a:lnSpc>
                <a:spcPct val="120000"/>
              </a:lnSpc>
              <a:spcBef>
                <a:spcPts val="0"/>
              </a:spcBef>
              <a:buFont typeface="Wingdings" panose="05000000000000000000" pitchFamily="2" charset="2"/>
              <a:buChar char="§"/>
            </a:pPr>
            <a:r>
              <a:rPr lang="en-SG" sz="2000" dirty="0"/>
              <a:t>Potential dates: ???</a:t>
            </a:r>
          </a:p>
          <a:p>
            <a:pPr lvl="1">
              <a:lnSpc>
                <a:spcPct val="120000"/>
              </a:lnSpc>
              <a:spcBef>
                <a:spcPts val="0"/>
              </a:spcBef>
              <a:buFont typeface="Wingdings" panose="05000000000000000000" pitchFamily="2" charset="2"/>
              <a:buChar char="§"/>
            </a:pPr>
            <a:r>
              <a:rPr lang="en-SG" sz="2000" dirty="0"/>
              <a:t>Cost was to be capped at Php2000 per person</a:t>
            </a:r>
          </a:p>
          <a:p>
            <a:pPr lvl="1">
              <a:lnSpc>
                <a:spcPct val="120000"/>
              </a:lnSpc>
              <a:spcBef>
                <a:spcPts val="0"/>
              </a:spcBef>
              <a:buFont typeface="Wingdings" panose="05000000000000000000" pitchFamily="2" charset="2"/>
              <a:buChar char="§"/>
            </a:pPr>
            <a:endParaRPr lang="en-SG" sz="2000" dirty="0"/>
          </a:p>
        </p:txBody>
      </p:sp>
    </p:spTree>
    <p:extLst>
      <p:ext uri="{BB962C8B-B14F-4D97-AF65-F5344CB8AC3E}">
        <p14:creationId xmlns:p14="http://schemas.microsoft.com/office/powerpoint/2010/main" val="1997666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C0DD3-AE52-4E69-BF2F-A15259D767E8}"/>
              </a:ext>
            </a:extLst>
          </p:cNvPr>
          <p:cNvSpPr>
            <a:spLocks noGrp="1"/>
          </p:cNvSpPr>
          <p:nvPr>
            <p:ph type="title"/>
          </p:nvPr>
        </p:nvSpPr>
        <p:spPr/>
        <p:txBody>
          <a:bodyPr/>
          <a:lstStyle/>
          <a:p>
            <a:r>
              <a:rPr lang="en-SG" b="1" dirty="0"/>
              <a:t>ELECTION OF CLUB OFFICERS FOR</a:t>
            </a:r>
            <a:br>
              <a:rPr lang="en-SG" b="1" dirty="0"/>
            </a:br>
            <a:r>
              <a:rPr lang="en-SG" b="1" dirty="0"/>
              <a:t>FY 2020-2021</a:t>
            </a:r>
          </a:p>
        </p:txBody>
      </p:sp>
      <p:sp>
        <p:nvSpPr>
          <p:cNvPr id="4" name="Content Placeholder 3">
            <a:extLst>
              <a:ext uri="{FF2B5EF4-FFF2-40B4-BE49-F238E27FC236}">
                <a16:creationId xmlns:a16="http://schemas.microsoft.com/office/drawing/2014/main" id="{1F591660-FD98-4258-B685-675A1032937F}"/>
              </a:ext>
            </a:extLst>
          </p:cNvPr>
          <p:cNvSpPr>
            <a:spLocks noGrp="1"/>
          </p:cNvSpPr>
          <p:nvPr>
            <p:ph idx="1"/>
          </p:nvPr>
        </p:nvSpPr>
        <p:spPr/>
        <p:txBody>
          <a:bodyPr/>
          <a:lstStyle/>
          <a:p>
            <a:r>
              <a:rPr lang="en-SG" dirty="0"/>
              <a:t>President - Rich</a:t>
            </a:r>
          </a:p>
          <a:p>
            <a:r>
              <a:rPr lang="en-SG" dirty="0"/>
              <a:t>Secretary - Martyn</a:t>
            </a:r>
          </a:p>
          <a:p>
            <a:r>
              <a:rPr lang="en-SG" dirty="0"/>
              <a:t>Treasurer - Amal</a:t>
            </a:r>
          </a:p>
          <a:p>
            <a:r>
              <a:rPr lang="en-SG" dirty="0"/>
              <a:t>Foundation Chair - Gabe</a:t>
            </a:r>
          </a:p>
          <a:p>
            <a:r>
              <a:rPr lang="en-SG" dirty="0"/>
              <a:t>Membership Chair - Cora</a:t>
            </a:r>
          </a:p>
          <a:p>
            <a:r>
              <a:rPr lang="en-SG" dirty="0"/>
              <a:t>Service Projects Chair - OO</a:t>
            </a:r>
          </a:p>
          <a:p>
            <a:r>
              <a:rPr lang="en-SG" dirty="0"/>
              <a:t>Public Image Chair - Donna</a:t>
            </a:r>
          </a:p>
          <a:p>
            <a:r>
              <a:rPr lang="en-SG" dirty="0"/>
              <a:t>Club Administration – Janet</a:t>
            </a:r>
          </a:p>
        </p:txBody>
      </p:sp>
    </p:spTree>
    <p:extLst>
      <p:ext uri="{BB962C8B-B14F-4D97-AF65-F5344CB8AC3E}">
        <p14:creationId xmlns:p14="http://schemas.microsoft.com/office/powerpoint/2010/main" val="27551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C0DD3-AE52-4E69-BF2F-A15259D767E8}"/>
              </a:ext>
            </a:extLst>
          </p:cNvPr>
          <p:cNvSpPr>
            <a:spLocks noGrp="1"/>
          </p:cNvSpPr>
          <p:nvPr>
            <p:ph type="title"/>
          </p:nvPr>
        </p:nvSpPr>
        <p:spPr/>
        <p:txBody>
          <a:bodyPr/>
          <a:lstStyle/>
          <a:p>
            <a:r>
              <a:rPr lang="en-SG" b="1" dirty="0"/>
              <a:t>ELECTION OF CLUB OFFICERS FOR</a:t>
            </a:r>
            <a:br>
              <a:rPr lang="en-SG" b="1" dirty="0"/>
            </a:br>
            <a:r>
              <a:rPr lang="en-SG" b="1" dirty="0"/>
              <a:t>FY 2021-2022</a:t>
            </a:r>
          </a:p>
        </p:txBody>
      </p:sp>
      <p:sp>
        <p:nvSpPr>
          <p:cNvPr id="4" name="Content Placeholder 3">
            <a:extLst>
              <a:ext uri="{FF2B5EF4-FFF2-40B4-BE49-F238E27FC236}">
                <a16:creationId xmlns:a16="http://schemas.microsoft.com/office/drawing/2014/main" id="{1F591660-FD98-4258-B685-675A1032937F}"/>
              </a:ext>
            </a:extLst>
          </p:cNvPr>
          <p:cNvSpPr>
            <a:spLocks noGrp="1"/>
          </p:cNvSpPr>
          <p:nvPr>
            <p:ph idx="1"/>
          </p:nvPr>
        </p:nvSpPr>
        <p:spPr/>
        <p:txBody>
          <a:bodyPr/>
          <a:lstStyle/>
          <a:p>
            <a:r>
              <a:rPr lang="en-SG" dirty="0"/>
              <a:t>President – Janet</a:t>
            </a:r>
          </a:p>
          <a:p>
            <a:r>
              <a:rPr lang="en-SG" dirty="0"/>
              <a:t>Secretary - Rich</a:t>
            </a:r>
          </a:p>
          <a:p>
            <a:r>
              <a:rPr lang="en-SG" dirty="0"/>
              <a:t>Treasurer - Amal</a:t>
            </a:r>
          </a:p>
          <a:p>
            <a:r>
              <a:rPr lang="en-SG" dirty="0"/>
              <a:t>Foundation Chair - Gabe</a:t>
            </a:r>
          </a:p>
          <a:p>
            <a:r>
              <a:rPr lang="en-SG" dirty="0"/>
              <a:t>Membership Chair - Cora</a:t>
            </a:r>
          </a:p>
          <a:p>
            <a:r>
              <a:rPr lang="en-SG" dirty="0"/>
              <a:t>Service Projects Chair - Kevin</a:t>
            </a:r>
          </a:p>
          <a:p>
            <a:r>
              <a:rPr lang="en-SG" dirty="0"/>
              <a:t>Public Image Chair - OO</a:t>
            </a:r>
          </a:p>
          <a:p>
            <a:r>
              <a:rPr lang="en-SG" dirty="0"/>
              <a:t>Club Administration - </a:t>
            </a:r>
            <a:r>
              <a:rPr lang="en-SG" dirty="0" err="1"/>
              <a:t>Liez</a:t>
            </a:r>
            <a:endParaRPr lang="en-SG" dirty="0"/>
          </a:p>
        </p:txBody>
      </p:sp>
    </p:spTree>
    <p:extLst>
      <p:ext uri="{BB962C8B-B14F-4D97-AF65-F5344CB8AC3E}">
        <p14:creationId xmlns:p14="http://schemas.microsoft.com/office/powerpoint/2010/main" val="1719774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737D4-4DEE-4E48-AB06-5FE7F3FA6DCE}"/>
              </a:ext>
            </a:extLst>
          </p:cNvPr>
          <p:cNvSpPr>
            <a:spLocks noGrp="1"/>
          </p:cNvSpPr>
          <p:nvPr>
            <p:ph type="title"/>
          </p:nvPr>
        </p:nvSpPr>
        <p:spPr>
          <a:xfrm>
            <a:off x="3205017" y="3884167"/>
            <a:ext cx="5797296" cy="1188720"/>
          </a:xfrm>
          <a:solidFill>
            <a:schemeClr val="bg1"/>
          </a:solidFill>
          <a:ln w="31750">
            <a:solidFill>
              <a:schemeClr val="tx1">
                <a:lumMod val="75000"/>
                <a:lumOff val="25000"/>
              </a:schemeClr>
            </a:solidFill>
          </a:ln>
        </p:spPr>
        <p:txBody>
          <a:bodyPr vert="horz" lIns="91440" tIns="45720" rIns="91440" bIns="45720" rtlCol="0" anchor="ctr">
            <a:normAutofit/>
          </a:bodyPr>
          <a:lstStyle/>
          <a:p>
            <a:pPr algn="ctr"/>
            <a:r>
              <a:rPr lang="en-US" sz="6000" b="1" dirty="0">
                <a:latin typeface="+mn-lt"/>
              </a:rPr>
              <a:t>Thank You</a:t>
            </a:r>
          </a:p>
        </p:txBody>
      </p:sp>
      <p:pic>
        <p:nvPicPr>
          <p:cNvPr id="1026" name="Picture 2" descr="Image result for rotary connects the world logo">
            <a:extLst>
              <a:ext uri="{FF2B5EF4-FFF2-40B4-BE49-F238E27FC236}">
                <a16:creationId xmlns:a16="http://schemas.microsoft.com/office/drawing/2014/main" id="{C0E8483E-A926-4902-AAA7-BE76E0ECA68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57992" y="429251"/>
            <a:ext cx="9091347" cy="32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965173"/>
      </p:ext>
    </p:extLst>
  </p:cSld>
  <p:clrMapOvr>
    <a:masterClrMapping/>
  </p:clrMapOvr>
  <p:transition spd="med"/>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CD31B9CDEAAEE4E894B697895A235B2" ma:contentTypeVersion="11" ma:contentTypeDescription="Create a new document." ma:contentTypeScope="" ma:versionID="98e30d1657c184085a13afcaddd553e5">
  <xsd:schema xmlns:xsd="http://www.w3.org/2001/XMLSchema" xmlns:xs="http://www.w3.org/2001/XMLSchema" xmlns:p="http://schemas.microsoft.com/office/2006/metadata/properties" xmlns:ns3="6be8486f-547c-4d46-b15a-95639a8ba71f" xmlns:ns4="72216bac-48e7-46b0-9fb1-ac6b2aefe23f" targetNamespace="http://schemas.microsoft.com/office/2006/metadata/properties" ma:root="true" ma:fieldsID="e7449f35d4b2d83c201b72ccd5f939be" ns3:_="" ns4:_="">
    <xsd:import namespace="6be8486f-547c-4d46-b15a-95639a8ba71f"/>
    <xsd:import namespace="72216bac-48e7-46b0-9fb1-ac6b2aefe23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8486f-547c-4d46-b15a-95639a8ba71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216bac-48e7-46b0-9fb1-ac6b2aefe23f"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58E80D9-57A5-454B-ACEE-1C0D01DDB1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e8486f-547c-4d46-b15a-95639a8ba71f"/>
    <ds:schemaRef ds:uri="72216bac-48e7-46b0-9fb1-ac6b2aefe2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6E667E1-E09C-41E3-A675-5F616FAB2CD8}">
  <ds:schemaRefs>
    <ds:schemaRef ds:uri="http://schemas.microsoft.com/sharepoint/v3/contenttype/forms"/>
  </ds:schemaRefs>
</ds:datastoreItem>
</file>

<file path=customXml/itemProps3.xml><?xml version="1.0" encoding="utf-8"?>
<ds:datastoreItem xmlns:ds="http://schemas.openxmlformats.org/officeDocument/2006/customXml" ds:itemID="{8361473D-CC96-45AE-B3E1-E03BA13B503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246</TotalTime>
  <Words>629</Words>
  <Application>Microsoft Office PowerPoint</Application>
  <PresentationFormat>Widescreen</PresentationFormat>
  <Paragraphs>94</Paragraphs>
  <Slides>17</Slides>
  <Notes>1</Notes>
  <HiddenSlides>3</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Helvetica</vt:lpstr>
      <vt:lpstr>Wingdings</vt:lpstr>
      <vt:lpstr>Office Theme</vt:lpstr>
      <vt:lpstr>PowerPoint Presentation</vt:lpstr>
      <vt:lpstr>God of all Creation,  We seek blessings on the tasks before us.  Bless our efforts with clear insight,  our deliberations with wisdom,  our work, with clarity and accuracy,  and our decisions with impartiality.    Copyright © 2012 Beth McLendon of Inspirational - Prayers </vt:lpstr>
      <vt:lpstr>PowerPoint Presentation</vt:lpstr>
      <vt:lpstr>Agenda</vt:lpstr>
      <vt:lpstr>Welcome to Our Guests</vt:lpstr>
      <vt:lpstr>SERVICE PROJECT UPDATES</vt:lpstr>
      <vt:lpstr>UPDATE ON MENTAL HEALTH INITIATIVE</vt:lpstr>
      <vt:lpstr>UPDATE ON INTERACTIVE SMART BOARDS INITIATIVE</vt:lpstr>
      <vt:lpstr>UPDATE ON BGC GREENWAY</vt:lpstr>
      <vt:lpstr>RECENT PARTICIPATION IN ROTARY EVENTS</vt:lpstr>
      <vt:lpstr>GOVERNORS VISIT – TUESDAY 5TH NOVEMBER</vt:lpstr>
      <vt:lpstr>PE IMMERSION Saturday 16th Nov at One World School</vt:lpstr>
      <vt:lpstr>DISCUSSION WITH FOREIGN CLUB</vt:lpstr>
      <vt:lpstr>UPCOMING ROTARY EVENTS / ACTIVITIES</vt:lpstr>
      <vt:lpstr>ELECTION OF CLUB OFFICERS FOR FY 2020-2021</vt:lpstr>
      <vt:lpstr>ELECTION OF CLUB OFFICERS FOR FY 2021-2022</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 Georgy</dc:creator>
  <cp:lastModifiedBy>Richard Medalla</cp:lastModifiedBy>
  <cp:revision>15</cp:revision>
  <dcterms:created xsi:type="dcterms:W3CDTF">2020-01-07T05:52:02Z</dcterms:created>
  <dcterms:modified xsi:type="dcterms:W3CDTF">2020-01-28T12:02:24Z</dcterms:modified>
</cp:coreProperties>
</file>