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notesSlides/notesSlide2.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notesSlides/notesSlide3.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notesSlides/notesSlide4.xml" ContentType="application/vnd.openxmlformats-officedocument.presentationml.notesSlide+xml"/>
  <Override PartName="/ppt/tags/tag10.xml" ContentType="application/vnd.openxmlformats-officedocument.presentationml.tags+xml"/>
  <Override PartName="/ppt/tags/tag11.xml" ContentType="application/vnd.openxmlformats-officedocument.presentationml.tags+xml"/>
  <Override PartName="/ppt/notesSlides/notesSlide5.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notesSlides/notesSlide6.xml" ContentType="application/vnd.openxmlformats-officedocument.presentationml.notesSlide+xml"/>
  <Override PartName="/ppt/tags/tag14.xml" ContentType="application/vnd.openxmlformats-officedocument.presentationml.tags+xml"/>
  <Override PartName="/ppt/tags/tag15.xml" ContentType="application/vnd.openxmlformats-officedocument.presentationml.tags+xml"/>
  <Override PartName="/ppt/notesSlides/notesSlide7.xml" ContentType="application/vnd.openxmlformats-officedocument.presentationml.notesSlide+xml"/>
  <Override PartName="/ppt/tags/tag16.xml" ContentType="application/vnd.openxmlformats-officedocument.presentationml.tags+xml"/>
  <Override PartName="/ppt/tags/tag17.xml" ContentType="application/vnd.openxmlformats-officedocument.presentationml.tags+xml"/>
  <Override PartName="/ppt/notesSlides/notesSlide8.xml" ContentType="application/vnd.openxmlformats-officedocument.presentationml.notesSlide+xml"/>
  <Override PartName="/ppt/tags/tag18.xml" ContentType="application/vnd.openxmlformats-officedocument.presentationml.tags+xml"/>
  <Override PartName="/ppt/tags/tag19.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20.xml" ContentType="application/vnd.openxmlformats-officedocument.presentationml.tags+xml"/>
  <Override PartName="/ppt/notesSlides/notesSlide11.xml" ContentType="application/vnd.openxmlformats-officedocument.presentationml.notesSlide+xml"/>
  <Override PartName="/ppt/tags/tag21.xml" ContentType="application/vnd.openxmlformats-officedocument.presentationml.tags+xml"/>
  <Override PartName="/ppt/tags/tag22.xml" ContentType="application/vnd.openxmlformats-officedocument.presentationml.tags+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15"/>
  </p:notesMasterIdLst>
  <p:handoutMasterIdLst>
    <p:handoutMasterId r:id="rId16"/>
  </p:handoutMasterIdLst>
  <p:sldIdLst>
    <p:sldId id="259" r:id="rId2"/>
    <p:sldId id="261" r:id="rId3"/>
    <p:sldId id="321" r:id="rId4"/>
    <p:sldId id="322" r:id="rId5"/>
    <p:sldId id="313" r:id="rId6"/>
    <p:sldId id="315" r:id="rId7"/>
    <p:sldId id="325" r:id="rId8"/>
    <p:sldId id="326" r:id="rId9"/>
    <p:sldId id="317" r:id="rId10"/>
    <p:sldId id="323" r:id="rId11"/>
    <p:sldId id="324" r:id="rId12"/>
    <p:sldId id="302" r:id="rId13"/>
    <p:sldId id="277"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79CC93D-E52E-4D84-901B-11D7331DD495}">
          <p14:sldIdLst>
            <p14:sldId id="259"/>
          </p14:sldIdLst>
        </p14:section>
        <p14:section name="Overview and Objectives" id="{ABA716BF-3A5C-4ADB-94C9-CFEF84EBA240}">
          <p14:sldIdLst>
            <p14:sldId id="261"/>
            <p14:sldId id="321"/>
            <p14:sldId id="322"/>
            <p14:sldId id="313"/>
            <p14:sldId id="315"/>
            <p14:sldId id="325"/>
            <p14:sldId id="326"/>
            <p14:sldId id="317"/>
            <p14:sldId id="323"/>
            <p14:sldId id="324"/>
            <p14:sldId id="302"/>
            <p14:sldId id="277"/>
          </p14:sldIdLst>
        </p14:section>
        <p14:section name="Topic 1" id="{6D9936A3-3945-4757-BC8B-B5C252D8E036}">
          <p14:sldIdLst/>
        </p14:section>
        <p14:section name="Sample Slides for Visuals" id="{BAB3A466-96C9-4230-9978-795378D75699}">
          <p14:sldIdLst/>
        </p14:section>
        <p14:section name="Case Study" id="{8C0305C9-B152-4FBA-A789-FE1976D53990}">
          <p14:sldIdLst/>
        </p14:section>
        <p14:section name="Conclusion and Summary" id="{790CEF5B-569A-4C2F-BED5-750B08C0E5AD}">
          <p14:sldIdLst/>
        </p14:section>
        <p14:section name="Appendix" id="{3F78B471-41DA-46F2-A8E4-97E471896AB3}">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3300"/>
    <a:srgbClr val="009ED6"/>
  </p:clrMru>
  <p:extLst>
    <p:ext uri="{E76CE94A-603C-4142-B9EB-6D1370010A27}">
      <p14:discardImageEditData xmlns:p14="http://schemas.microsoft.com/office/powerpoint/2010/main" val="1"/>
    </p:ext>
    <p:ext uri="{D31A062A-798A-4329-ABDD-BBA856620510}">
      <p14:defaultImageDpi xmlns:p14="http://schemas.microsoft.com/office/powerpoint/2010/main" val="96"/>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6110" autoAdjust="0"/>
    <p:restoredTop sz="83977" autoAdjust="0"/>
  </p:normalViewPr>
  <p:slideViewPr>
    <p:cSldViewPr>
      <p:cViewPr>
        <p:scale>
          <a:sx n="126" d="100"/>
          <a:sy n="126" d="100"/>
        </p:scale>
        <p:origin x="2056" y="976"/>
      </p:cViewPr>
      <p:guideLst>
        <p:guide orient="horz" pos="2160"/>
        <p:guide pos="2880"/>
      </p:guideLst>
    </p:cSldViewPr>
  </p:slideViewPr>
  <p:notesTextViewPr>
    <p:cViewPr>
      <p:scale>
        <a:sx n="100" d="100"/>
        <a:sy n="100" d="100"/>
      </p:scale>
      <p:origin x="0" y="0"/>
    </p:cViewPr>
  </p:notesTextViewPr>
  <p:sorterViewPr>
    <p:cViewPr>
      <p:scale>
        <a:sx n="154" d="100"/>
        <a:sy n="154" d="100"/>
      </p:scale>
      <p:origin x="0" y="4758"/>
    </p:cViewPr>
  </p:sorterViewPr>
  <p:notesViewPr>
    <p:cSldViewPr>
      <p:cViewPr varScale="1">
        <p:scale>
          <a:sx n="83" d="100"/>
          <a:sy n="83" d="100"/>
        </p:scale>
        <p:origin x="-3144" y="-9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handoutMaster" Target="handoutMasters/handout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D83FDC75-7F73-4A4A-A77C-09AADF00E0EA}" type="datetimeFigureOut">
              <a:rPr lang="en-US" smtClean="0"/>
              <a:pPr/>
              <a:t>3/7/18</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459226BF-1F13-42D3-80DC-373E7ADD1EBC}" type="slidenum">
              <a:rPr lang="en-US" smtClean="0"/>
              <a:pPr/>
              <a:t>‹#›</a:t>
            </a:fld>
            <a:endParaRPr lang="en-US" dirty="0"/>
          </a:p>
        </p:txBody>
      </p:sp>
    </p:spTree>
    <p:extLst>
      <p:ext uri="{BB962C8B-B14F-4D97-AF65-F5344CB8AC3E}">
        <p14:creationId xmlns:p14="http://schemas.microsoft.com/office/powerpoint/2010/main" val="51581189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8AEF76B-3757-4A0B-AF93-28494465C1DD}" type="datetimeFigureOut">
              <a:rPr lang="en-US" smtClean="0"/>
              <a:pPr/>
              <a:t>3/7/18</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5693FD4-8F83-4EF7-AC3F-0DC0388986B0}" type="slidenum">
              <a:rPr lang="en-US" smtClean="0"/>
              <a:pPr/>
              <a:t>‹#›</a:t>
            </a:fld>
            <a:endParaRPr lang="en-US" dirty="0"/>
          </a:p>
        </p:txBody>
      </p:sp>
    </p:spTree>
    <p:extLst>
      <p:ext uri="{BB962C8B-B14F-4D97-AF65-F5344CB8AC3E}">
        <p14:creationId xmlns:p14="http://schemas.microsoft.com/office/powerpoint/2010/main" val="1735422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C6EAC7D-5A89-47C2-8ABA-56C9C2DEF7A4}"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nSpc>
                <a:spcPct val="80000"/>
              </a:lnSpc>
            </a:pPr>
            <a:r>
              <a:rPr lang="en-US" dirty="0"/>
              <a:t>Give a brief overview of the presentation.</a:t>
            </a:r>
            <a:r>
              <a:rPr lang="en-US" baseline="0" dirty="0"/>
              <a:t> D</a:t>
            </a:r>
            <a:r>
              <a:rPr lang="en-US" dirty="0"/>
              <a:t>escribe the major focus of the presentation and why it is important.</a:t>
            </a:r>
          </a:p>
          <a:p>
            <a:pPr>
              <a:lnSpc>
                <a:spcPct val="80000"/>
              </a:lnSpc>
            </a:pPr>
            <a:r>
              <a:rPr lang="en-US" dirty="0"/>
              <a:t>Introduce each of the major topics.</a:t>
            </a:r>
          </a:p>
          <a:p>
            <a:r>
              <a:rPr lang="en-US" dirty="0"/>
              <a:t>To provide a road map for the audience, you</a:t>
            </a:r>
            <a:r>
              <a:rPr lang="en-US" baseline="0" dirty="0"/>
              <a:t> can </a:t>
            </a:r>
            <a:r>
              <a:rPr lang="en-US" dirty="0"/>
              <a:t>repeat this Overview slide throughout the presentation, highlighting the particular topic you will discuss next.</a:t>
            </a:r>
          </a:p>
        </p:txBody>
      </p:sp>
      <p:sp>
        <p:nvSpPr>
          <p:cNvPr id="4" name="Slide Number Placeholder 3"/>
          <p:cNvSpPr>
            <a:spLocks noGrp="1"/>
          </p:cNvSpPr>
          <p:nvPr>
            <p:ph type="sldNum" sz="quarter" idx="10"/>
          </p:nvPr>
        </p:nvSpPr>
        <p:spPr/>
        <p:txBody>
          <a:bodyPr/>
          <a:lstStyle/>
          <a:p>
            <a:fld id="{EC6EAC7D-5A89-47C2-8ABA-56C9C2DEF7A4}" type="slidenum">
              <a:rPr lang="en-US" smtClean="0"/>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nSpc>
                <a:spcPct val="80000"/>
              </a:lnSpc>
            </a:pPr>
            <a:r>
              <a:rPr lang="en-US" dirty="0"/>
              <a:t>Give a brief overview of the presentation.</a:t>
            </a:r>
            <a:r>
              <a:rPr lang="en-US" baseline="0" dirty="0"/>
              <a:t> D</a:t>
            </a:r>
            <a:r>
              <a:rPr lang="en-US" dirty="0"/>
              <a:t>escribe the major focus of the presentation and why it is important.</a:t>
            </a:r>
          </a:p>
          <a:p>
            <a:pPr>
              <a:lnSpc>
                <a:spcPct val="80000"/>
              </a:lnSpc>
            </a:pPr>
            <a:r>
              <a:rPr lang="en-US" dirty="0"/>
              <a:t>Introduce each of the major topics.</a:t>
            </a:r>
          </a:p>
          <a:p>
            <a:r>
              <a:rPr lang="en-US" dirty="0"/>
              <a:t>To provide a road map for the audience, you</a:t>
            </a:r>
            <a:r>
              <a:rPr lang="en-US" baseline="0" dirty="0"/>
              <a:t> can </a:t>
            </a:r>
            <a:r>
              <a:rPr lang="en-US" dirty="0"/>
              <a:t>repeat this Overview slide throughout the presentation, highlighting the particular topic you will discuss next.</a:t>
            </a:r>
          </a:p>
        </p:txBody>
      </p:sp>
      <p:sp>
        <p:nvSpPr>
          <p:cNvPr id="4" name="Slide Number Placeholder 3"/>
          <p:cNvSpPr>
            <a:spLocks noGrp="1"/>
          </p:cNvSpPr>
          <p:nvPr>
            <p:ph type="sldNum" sz="quarter" idx="10"/>
          </p:nvPr>
        </p:nvSpPr>
        <p:spPr/>
        <p:txBody>
          <a:bodyPr/>
          <a:lstStyle/>
          <a:p>
            <a:fld id="{EC6EAC7D-5A89-47C2-8ABA-56C9C2DEF7A4}" type="slidenum">
              <a:rPr lang="en-US" smtClean="0"/>
              <a:pPr/>
              <a:t>3</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nSpc>
                <a:spcPct val="80000"/>
              </a:lnSpc>
            </a:pPr>
            <a:r>
              <a:rPr lang="en-US" dirty="0"/>
              <a:t>Give a brief overview of the presentation.</a:t>
            </a:r>
            <a:r>
              <a:rPr lang="en-US" baseline="0" dirty="0"/>
              <a:t> D</a:t>
            </a:r>
            <a:r>
              <a:rPr lang="en-US" dirty="0"/>
              <a:t>escribe the major focus of the presentation and why it is important.</a:t>
            </a:r>
          </a:p>
          <a:p>
            <a:pPr>
              <a:lnSpc>
                <a:spcPct val="80000"/>
              </a:lnSpc>
            </a:pPr>
            <a:r>
              <a:rPr lang="en-US" dirty="0"/>
              <a:t>Introduce each of the major topics.</a:t>
            </a:r>
          </a:p>
          <a:p>
            <a:r>
              <a:rPr lang="en-US" dirty="0"/>
              <a:t>To provide a road map for the audience, you</a:t>
            </a:r>
            <a:r>
              <a:rPr lang="en-US" baseline="0" dirty="0"/>
              <a:t> can </a:t>
            </a:r>
            <a:r>
              <a:rPr lang="en-US" dirty="0"/>
              <a:t>repeat this Overview slide throughout the presentation, highlighting the particular topic you will discuss next.</a:t>
            </a:r>
          </a:p>
        </p:txBody>
      </p:sp>
      <p:sp>
        <p:nvSpPr>
          <p:cNvPr id="4" name="Slide Number Placeholder 3"/>
          <p:cNvSpPr>
            <a:spLocks noGrp="1"/>
          </p:cNvSpPr>
          <p:nvPr>
            <p:ph type="sldNum" sz="quarter" idx="10"/>
          </p:nvPr>
        </p:nvSpPr>
        <p:spPr/>
        <p:txBody>
          <a:bodyPr/>
          <a:lstStyle/>
          <a:p>
            <a:fld id="{EC6EAC7D-5A89-47C2-8ABA-56C9C2DEF7A4}" type="slidenum">
              <a:rPr lang="en-US" smtClean="0"/>
              <a:pPr/>
              <a:t>5</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nSpc>
                <a:spcPct val="80000"/>
              </a:lnSpc>
            </a:pPr>
            <a:r>
              <a:rPr lang="en-US" dirty="0"/>
              <a:t>Give a brief overview of the presentation.</a:t>
            </a:r>
            <a:r>
              <a:rPr lang="en-US" baseline="0" dirty="0"/>
              <a:t> D</a:t>
            </a:r>
            <a:r>
              <a:rPr lang="en-US" dirty="0"/>
              <a:t>escribe the major focus of the presentation and why it is important.</a:t>
            </a:r>
          </a:p>
          <a:p>
            <a:pPr>
              <a:lnSpc>
                <a:spcPct val="80000"/>
              </a:lnSpc>
            </a:pPr>
            <a:r>
              <a:rPr lang="en-US" dirty="0"/>
              <a:t>Introduce each of the major topics.</a:t>
            </a:r>
          </a:p>
          <a:p>
            <a:r>
              <a:rPr lang="en-US" dirty="0"/>
              <a:t>To provide a road map for the audience, you</a:t>
            </a:r>
            <a:r>
              <a:rPr lang="en-US" baseline="0" dirty="0"/>
              <a:t> can </a:t>
            </a:r>
            <a:r>
              <a:rPr lang="en-US" dirty="0"/>
              <a:t>repeat this Overview slide throughout the presentation, highlighting the particular topic you will discuss next.</a:t>
            </a:r>
          </a:p>
        </p:txBody>
      </p:sp>
      <p:sp>
        <p:nvSpPr>
          <p:cNvPr id="4" name="Slide Number Placeholder 3"/>
          <p:cNvSpPr>
            <a:spLocks noGrp="1"/>
          </p:cNvSpPr>
          <p:nvPr>
            <p:ph type="sldNum" sz="quarter" idx="10"/>
          </p:nvPr>
        </p:nvSpPr>
        <p:spPr/>
        <p:txBody>
          <a:bodyPr/>
          <a:lstStyle/>
          <a:p>
            <a:fld id="{EC6EAC7D-5A89-47C2-8ABA-56C9C2DEF7A4}" type="slidenum">
              <a:rPr lang="en-US" smtClean="0"/>
              <a:pPr/>
              <a:t>6</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nSpc>
                <a:spcPct val="80000"/>
              </a:lnSpc>
            </a:pPr>
            <a:r>
              <a:rPr lang="en-US" dirty="0"/>
              <a:t>Give a brief overview of the presentation.</a:t>
            </a:r>
            <a:r>
              <a:rPr lang="en-US" baseline="0" dirty="0"/>
              <a:t> D</a:t>
            </a:r>
            <a:r>
              <a:rPr lang="en-US" dirty="0"/>
              <a:t>escribe the major focus of the presentation and why it is important.</a:t>
            </a:r>
          </a:p>
          <a:p>
            <a:pPr>
              <a:lnSpc>
                <a:spcPct val="80000"/>
              </a:lnSpc>
            </a:pPr>
            <a:r>
              <a:rPr lang="en-US" dirty="0"/>
              <a:t>Introduce each of the major topics.</a:t>
            </a:r>
          </a:p>
          <a:p>
            <a:r>
              <a:rPr lang="en-US" dirty="0"/>
              <a:t>To provide a road map for the audience, you</a:t>
            </a:r>
            <a:r>
              <a:rPr lang="en-US" baseline="0" dirty="0"/>
              <a:t> can </a:t>
            </a:r>
            <a:r>
              <a:rPr lang="en-US" dirty="0"/>
              <a:t>repeat this Overview slide throughout the presentation, highlighting the particular topic you will discuss next.</a:t>
            </a:r>
          </a:p>
        </p:txBody>
      </p:sp>
      <p:sp>
        <p:nvSpPr>
          <p:cNvPr id="4" name="Slide Number Placeholder 3"/>
          <p:cNvSpPr>
            <a:spLocks noGrp="1"/>
          </p:cNvSpPr>
          <p:nvPr>
            <p:ph type="sldNum" sz="quarter" idx="10"/>
          </p:nvPr>
        </p:nvSpPr>
        <p:spPr/>
        <p:txBody>
          <a:bodyPr/>
          <a:lstStyle/>
          <a:p>
            <a:fld id="{EC6EAC7D-5A89-47C2-8ABA-56C9C2DEF7A4}" type="slidenum">
              <a:rPr lang="en-US" smtClean="0"/>
              <a:pPr/>
              <a:t>7</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nSpc>
                <a:spcPct val="80000"/>
              </a:lnSpc>
            </a:pPr>
            <a:r>
              <a:rPr lang="en-US" dirty="0"/>
              <a:t>Give a brief overview of the presentation.</a:t>
            </a:r>
            <a:r>
              <a:rPr lang="en-US" baseline="0" dirty="0"/>
              <a:t> D</a:t>
            </a:r>
            <a:r>
              <a:rPr lang="en-US" dirty="0"/>
              <a:t>escribe the major focus of the presentation and why it is important.</a:t>
            </a:r>
          </a:p>
          <a:p>
            <a:pPr>
              <a:lnSpc>
                <a:spcPct val="80000"/>
              </a:lnSpc>
            </a:pPr>
            <a:r>
              <a:rPr lang="en-US" dirty="0"/>
              <a:t>Introduce each of the major topics.</a:t>
            </a:r>
          </a:p>
          <a:p>
            <a:r>
              <a:rPr lang="en-US" dirty="0"/>
              <a:t>To provide a road map for the audience, you</a:t>
            </a:r>
            <a:r>
              <a:rPr lang="en-US" baseline="0" dirty="0"/>
              <a:t> can </a:t>
            </a:r>
            <a:r>
              <a:rPr lang="en-US" dirty="0"/>
              <a:t>repeat this Overview slide throughout the presentation, highlighting the particular topic you will discuss next.</a:t>
            </a:r>
          </a:p>
        </p:txBody>
      </p:sp>
      <p:sp>
        <p:nvSpPr>
          <p:cNvPr id="4" name="Slide Number Placeholder 3"/>
          <p:cNvSpPr>
            <a:spLocks noGrp="1"/>
          </p:cNvSpPr>
          <p:nvPr>
            <p:ph type="sldNum" sz="quarter" idx="10"/>
          </p:nvPr>
        </p:nvSpPr>
        <p:spPr/>
        <p:txBody>
          <a:bodyPr/>
          <a:lstStyle/>
          <a:p>
            <a:fld id="{EC6EAC7D-5A89-47C2-8ABA-56C9C2DEF7A4}" type="slidenum">
              <a:rPr lang="en-US" smtClean="0"/>
              <a:pPr/>
              <a:t>8</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nSpc>
                <a:spcPct val="80000"/>
              </a:lnSpc>
            </a:pPr>
            <a:r>
              <a:rPr lang="en-US" dirty="0"/>
              <a:t>Give a brief overview of the presentation.</a:t>
            </a:r>
            <a:r>
              <a:rPr lang="en-US" baseline="0" dirty="0"/>
              <a:t> D</a:t>
            </a:r>
            <a:r>
              <a:rPr lang="en-US" dirty="0"/>
              <a:t>escribe the major focus of the presentation and why it is important.</a:t>
            </a:r>
          </a:p>
          <a:p>
            <a:pPr>
              <a:lnSpc>
                <a:spcPct val="80000"/>
              </a:lnSpc>
            </a:pPr>
            <a:r>
              <a:rPr lang="en-US" dirty="0"/>
              <a:t>Introduce each of the major topics.</a:t>
            </a:r>
          </a:p>
          <a:p>
            <a:r>
              <a:rPr lang="en-US" dirty="0"/>
              <a:t>To provide a road map for the audience, you</a:t>
            </a:r>
            <a:r>
              <a:rPr lang="en-US" baseline="0" dirty="0"/>
              <a:t> can </a:t>
            </a:r>
            <a:r>
              <a:rPr lang="en-US" dirty="0"/>
              <a:t>repeat this Overview slide throughout the presentation, highlighting the particular topic you will discuss next.</a:t>
            </a:r>
          </a:p>
        </p:txBody>
      </p:sp>
      <p:sp>
        <p:nvSpPr>
          <p:cNvPr id="4" name="Slide Number Placeholder 3"/>
          <p:cNvSpPr>
            <a:spLocks noGrp="1"/>
          </p:cNvSpPr>
          <p:nvPr>
            <p:ph type="sldNum" sz="quarter" idx="10"/>
          </p:nvPr>
        </p:nvSpPr>
        <p:spPr/>
        <p:txBody>
          <a:bodyPr/>
          <a:lstStyle/>
          <a:p>
            <a:fld id="{EC6EAC7D-5A89-47C2-8ABA-56C9C2DEF7A4}" type="slidenum">
              <a:rPr lang="en-US" smtClean="0"/>
              <a:pPr/>
              <a:t>9</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nSpc>
                <a:spcPct val="80000"/>
              </a:lnSpc>
            </a:pPr>
            <a:r>
              <a:rPr lang="en-US" dirty="0"/>
              <a:t>Give a brief overview of the presentation.</a:t>
            </a:r>
            <a:r>
              <a:rPr lang="en-US" baseline="0" dirty="0"/>
              <a:t> D</a:t>
            </a:r>
            <a:r>
              <a:rPr lang="en-US" dirty="0"/>
              <a:t>escribe the major focus of the presentation and why it is important.</a:t>
            </a:r>
          </a:p>
          <a:p>
            <a:pPr>
              <a:lnSpc>
                <a:spcPct val="80000"/>
              </a:lnSpc>
            </a:pPr>
            <a:r>
              <a:rPr lang="en-US" dirty="0"/>
              <a:t>Introduce each of the major topics.</a:t>
            </a:r>
          </a:p>
          <a:p>
            <a:r>
              <a:rPr lang="en-US" dirty="0"/>
              <a:t>To provide a road map for the audience, you</a:t>
            </a:r>
            <a:r>
              <a:rPr lang="en-US" baseline="0" dirty="0"/>
              <a:t> can </a:t>
            </a:r>
            <a:r>
              <a:rPr lang="en-US" dirty="0"/>
              <a:t>repeat this Overview slide throughout the presentation, highlighting the particular topic you will discuss next.</a:t>
            </a:r>
          </a:p>
        </p:txBody>
      </p:sp>
      <p:sp>
        <p:nvSpPr>
          <p:cNvPr id="4" name="Slide Number Placeholder 3"/>
          <p:cNvSpPr>
            <a:spLocks noGrp="1"/>
          </p:cNvSpPr>
          <p:nvPr>
            <p:ph type="sldNum" sz="quarter" idx="10"/>
          </p:nvPr>
        </p:nvSpPr>
        <p:spPr/>
        <p:txBody>
          <a:bodyPr/>
          <a:lstStyle/>
          <a:p>
            <a:fld id="{EC6EAC7D-5A89-47C2-8ABA-56C9C2DEF7A4}" type="slidenum">
              <a:rPr lang="en-US" smtClean="0"/>
              <a:pPr/>
              <a:t>10</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5693FD4-8F83-4EF7-AC3F-0DC0388986B0}" type="slidenum">
              <a:rPr lang="en-US" smtClean="0"/>
              <a:pPr/>
              <a:t>11</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nSpc>
                <a:spcPct val="80000"/>
              </a:lnSpc>
            </a:pPr>
            <a:r>
              <a:rPr lang="en-US" dirty="0"/>
              <a:t>Give a brief overview of the presentation.</a:t>
            </a:r>
            <a:r>
              <a:rPr lang="en-US" baseline="0" dirty="0"/>
              <a:t> D</a:t>
            </a:r>
            <a:r>
              <a:rPr lang="en-US" dirty="0"/>
              <a:t>escribe the major focus of the presentation and why it is important.</a:t>
            </a:r>
          </a:p>
          <a:p>
            <a:pPr>
              <a:lnSpc>
                <a:spcPct val="80000"/>
              </a:lnSpc>
            </a:pPr>
            <a:r>
              <a:rPr lang="en-US" dirty="0"/>
              <a:t>Introduce each of the major topics.</a:t>
            </a:r>
          </a:p>
          <a:p>
            <a:r>
              <a:rPr lang="en-US" dirty="0"/>
              <a:t>To provide a road map for the audience, you</a:t>
            </a:r>
            <a:r>
              <a:rPr lang="en-US" baseline="0" dirty="0"/>
              <a:t> can </a:t>
            </a:r>
            <a:r>
              <a:rPr lang="en-US" dirty="0"/>
              <a:t>repeat this Overview slide throughout the presentation, highlighting the particular topic you will discuss next.</a:t>
            </a:r>
          </a:p>
        </p:txBody>
      </p:sp>
      <p:sp>
        <p:nvSpPr>
          <p:cNvPr id="4" name="Slide Number Placeholder 3"/>
          <p:cNvSpPr>
            <a:spLocks noGrp="1"/>
          </p:cNvSpPr>
          <p:nvPr>
            <p:ph type="sldNum" sz="quarter" idx="10"/>
          </p:nvPr>
        </p:nvSpPr>
        <p:spPr/>
        <p:txBody>
          <a:bodyPr/>
          <a:lstStyle/>
          <a:p>
            <a:fld id="{EC6EAC7D-5A89-47C2-8ABA-56C9C2DEF7A4}" type="slidenum">
              <a:rPr lang="en-US" smtClean="0"/>
              <a:pPr/>
              <a:t>12</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3"/>
          <p:cNvSpPr>
            <a:spLocks noGrp="1" noChangeArrowheads="1"/>
          </p:cNvSpPr>
          <p:nvPr>
            <p:ph type="hdr" sz="quarter"/>
          </p:nvPr>
        </p:nvSpPr>
        <p:spPr>
          <a:noFill/>
        </p:spPr>
        <p:txBody>
          <a:bodyPr/>
          <a:lstStyle/>
          <a:p>
            <a:r>
              <a:rPr lang="en-US" dirty="0"/>
              <a:t>Microsoft </a:t>
            </a:r>
            <a:r>
              <a:rPr lang="en-US" b="1" dirty="0"/>
              <a:t>Engineering Excellence</a:t>
            </a:r>
            <a:endParaRPr lang="en-US" dirty="0"/>
          </a:p>
        </p:txBody>
      </p:sp>
      <p:sp>
        <p:nvSpPr>
          <p:cNvPr id="41987" name="Rectangle 25"/>
          <p:cNvSpPr>
            <a:spLocks noGrp="1" noChangeArrowheads="1"/>
          </p:cNvSpPr>
          <p:nvPr>
            <p:ph type="ftr" sz="quarter" idx="4"/>
          </p:nvPr>
        </p:nvSpPr>
        <p:spPr>
          <a:noFill/>
        </p:spPr>
        <p:txBody>
          <a:bodyPr/>
          <a:lstStyle/>
          <a:p>
            <a:r>
              <a:rPr lang="en-US" dirty="0"/>
              <a:t>Microsoft Confidential</a:t>
            </a:r>
          </a:p>
        </p:txBody>
      </p:sp>
      <p:sp>
        <p:nvSpPr>
          <p:cNvPr id="41988" name="Rectangle 26"/>
          <p:cNvSpPr>
            <a:spLocks noGrp="1" noChangeArrowheads="1"/>
          </p:cNvSpPr>
          <p:nvPr>
            <p:ph type="sldNum" sz="quarter" idx="5"/>
          </p:nvPr>
        </p:nvSpPr>
        <p:spPr>
          <a:noFill/>
        </p:spPr>
        <p:txBody>
          <a:bodyPr/>
          <a:lstStyle/>
          <a:p>
            <a:fld id="{B2B44A5F-6CE4-493C-A0D7-6834FF76660C}" type="slidenum">
              <a:rPr lang="en-US" smtClean="0"/>
              <a:pPr/>
              <a:t>13</a:t>
            </a:fld>
            <a:endParaRPr lang="en-US" dirty="0"/>
          </a:p>
        </p:txBody>
      </p:sp>
      <p:sp>
        <p:nvSpPr>
          <p:cNvPr id="41989" name="Rectangle 2"/>
          <p:cNvSpPr>
            <a:spLocks noGrp="1" noRot="1" noChangeAspect="1" noChangeArrowheads="1" noTextEdit="1"/>
          </p:cNvSpPr>
          <p:nvPr>
            <p:ph type="sldImg"/>
          </p:nvPr>
        </p:nvSpPr>
        <p:spPr>
          <a:xfrm>
            <a:off x="1143000" y="450850"/>
            <a:ext cx="4572000" cy="3429000"/>
          </a:xfrm>
          <a:ln/>
        </p:spPr>
      </p:sp>
      <p:sp>
        <p:nvSpPr>
          <p:cNvPr id="41990" name="Rectangle 3"/>
          <p:cNvSpPr>
            <a:spLocks noGrp="1" noChangeArrowheads="1"/>
          </p:cNvSpPr>
          <p:nvPr>
            <p:ph type="body" idx="1"/>
          </p:nvPr>
        </p:nvSpPr>
        <p:spPr>
          <a:xfrm>
            <a:off x="307492" y="4130104"/>
            <a:ext cx="6261652" cy="4554823"/>
          </a:xfrm>
          <a:noFill/>
          <a:ln/>
        </p:spPr>
        <p:txBody>
          <a:bodyPr/>
          <a:lstStyle/>
          <a:p>
            <a:pPr>
              <a:buFontTx/>
              <a:buNone/>
            </a:pPr>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 Id="rId3"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 Id="rId3"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e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3543" y="0"/>
            <a:ext cx="9100457" cy="6879771"/>
          </a:xfrm>
          <a:prstGeom prst="rect">
            <a:avLst/>
          </a:prstGeom>
        </p:spPr>
      </p:pic>
      <p:sp>
        <p:nvSpPr>
          <p:cNvPr id="2" name="Title 1"/>
          <p:cNvSpPr>
            <a:spLocks noGrp="1"/>
          </p:cNvSpPr>
          <p:nvPr>
            <p:ph type="ctrTitle" hasCustomPrompt="1"/>
          </p:nvPr>
        </p:nvSpPr>
        <p:spPr>
          <a:xfrm>
            <a:off x="2590800" y="2286000"/>
            <a:ext cx="6180224" cy="1470025"/>
          </a:xfrm>
        </p:spPr>
        <p:txBody>
          <a:bodyPr anchor="t"/>
          <a:lstStyle>
            <a:lvl1pPr algn="r">
              <a:defRPr b="1" cap="small" baseline="0">
                <a:solidFill>
                  <a:srgbClr val="003300"/>
                </a:solidFill>
              </a:defRPr>
            </a:lvl1pPr>
          </a:lstStyle>
          <a:p>
            <a:r>
              <a:rPr lang="en-US" dirty="0"/>
              <a:t>Click to edit master title style</a:t>
            </a:r>
          </a:p>
        </p:txBody>
      </p:sp>
      <p:sp>
        <p:nvSpPr>
          <p:cNvPr id="3" name="Subtitle 2"/>
          <p:cNvSpPr>
            <a:spLocks noGrp="1"/>
          </p:cNvSpPr>
          <p:nvPr>
            <p:ph type="subTitle" idx="1"/>
          </p:nvPr>
        </p:nvSpPr>
        <p:spPr>
          <a:xfrm>
            <a:off x="3962400" y="4038600"/>
            <a:ext cx="4772528" cy="990600"/>
          </a:xfrm>
        </p:spPr>
        <p:txBody>
          <a:bodyPr>
            <a:normAutofit/>
          </a:bodyPr>
          <a:lstStyle>
            <a:lvl1pPr marL="0" indent="0" algn="r">
              <a:buNone/>
              <a:defRPr sz="2000" b="0">
                <a:solidFill>
                  <a:schemeClr val="tx1"/>
                </a:solidFill>
                <a:latin typeface="Georgia" pitchFamily="18"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pic>
        <p:nvPicPr>
          <p:cNvPr id="7" name="Picture 6"/>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0" y="1251"/>
            <a:ext cx="3721618" cy="6858000"/>
          </a:xfrm>
          <a:prstGeom prst="rect">
            <a:avLst/>
          </a:prstGeom>
        </p:spPr>
      </p:pic>
      <p:sp>
        <p:nvSpPr>
          <p:cNvPr id="10" name="Picture Placeholder 9"/>
          <p:cNvSpPr>
            <a:spLocks noGrp="1"/>
          </p:cNvSpPr>
          <p:nvPr>
            <p:ph type="pic" sz="quarter" idx="13" hasCustomPrompt="1"/>
          </p:nvPr>
        </p:nvSpPr>
        <p:spPr>
          <a:xfrm>
            <a:off x="6858000" y="5105400"/>
            <a:ext cx="1828800" cy="990600"/>
          </a:xfrm>
        </p:spPr>
        <p:txBody>
          <a:bodyPr>
            <a:normAutofit/>
          </a:bodyPr>
          <a:lstStyle>
            <a:lvl1pPr marL="0" indent="0" algn="ctr">
              <a:buNone/>
              <a:defRPr sz="2000" baseline="0"/>
            </a:lvl1pPr>
          </a:lstStyle>
          <a:p>
            <a:r>
              <a:rPr lang="en-US" dirty="0"/>
              <a:t>Company Logo</a:t>
            </a:r>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ection Header">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3543" y="0"/>
            <a:ext cx="9100457" cy="6879771"/>
          </a:xfrm>
          <a:prstGeom prst="rect">
            <a:avLst/>
          </a:prstGeom>
        </p:spPr>
      </p:pic>
      <p:pic>
        <p:nvPicPr>
          <p:cNvPr id="8" name="Picture 7"/>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rot="5400000">
            <a:off x="3161049" y="-3176815"/>
            <a:ext cx="2819400" cy="9173031"/>
          </a:xfrm>
          <a:prstGeom prst="rect">
            <a:avLst/>
          </a:prstGeom>
        </p:spPr>
      </p:pic>
      <p:sp>
        <p:nvSpPr>
          <p:cNvPr id="2" name="Title 1"/>
          <p:cNvSpPr>
            <a:spLocks noGrp="1"/>
          </p:cNvSpPr>
          <p:nvPr>
            <p:ph type="title" hasCustomPrompt="1"/>
          </p:nvPr>
        </p:nvSpPr>
        <p:spPr>
          <a:xfrm>
            <a:off x="4572000" y="3048000"/>
            <a:ext cx="4343400" cy="1362075"/>
          </a:xfrm>
        </p:spPr>
        <p:txBody>
          <a:bodyPr anchor="b" anchorCtr="0"/>
          <a:lstStyle>
            <a:lvl1pPr algn="l">
              <a:defRPr sz="4000" b="1" cap="small" baseline="0">
                <a:solidFill>
                  <a:srgbClr val="003300"/>
                </a:solidFill>
              </a:defRPr>
            </a:lvl1pPr>
          </a:lstStyle>
          <a:p>
            <a:r>
              <a:rPr lang="en-US" dirty="0"/>
              <a:t>Click to edit master title style</a:t>
            </a:r>
          </a:p>
        </p:txBody>
      </p:sp>
      <p:sp>
        <p:nvSpPr>
          <p:cNvPr id="4" name="Date Placeholder 3"/>
          <p:cNvSpPr>
            <a:spLocks noGrp="1"/>
          </p:cNvSpPr>
          <p:nvPr>
            <p:ph type="dt" sz="half" idx="10"/>
          </p:nvPr>
        </p:nvSpPr>
        <p:spPr/>
        <p:txBody>
          <a:bodyPr/>
          <a:lstStyle/>
          <a:p>
            <a:fld id="{757B281C-5159-4971-8228-52B9A72E9ED2}" type="datetimeFigureOut">
              <a:rPr lang="en-US" smtClean="0"/>
              <a:pPr/>
              <a:t>3/7/18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3D6E5A2-EC83-451F-A719-9AC1370DD5CF}" type="slidenum">
              <a:rPr lang="en-US" smtClean="0"/>
              <a:pPr/>
              <a:t>‹#›</a:t>
            </a:fld>
            <a:endParaRPr lang="en-US" dirty="0"/>
          </a:p>
        </p:txBody>
      </p:sp>
      <p:sp>
        <p:nvSpPr>
          <p:cNvPr id="10" name="Picture Placeholder 9"/>
          <p:cNvSpPr>
            <a:spLocks noGrp="1"/>
          </p:cNvSpPr>
          <p:nvPr>
            <p:ph type="pic" sz="quarter" idx="13" hasCustomPrompt="1"/>
          </p:nvPr>
        </p:nvSpPr>
        <p:spPr>
          <a:xfrm>
            <a:off x="6781800" y="5334000"/>
            <a:ext cx="2133600" cy="990600"/>
          </a:xfrm>
        </p:spPr>
        <p:txBody>
          <a:bodyPr>
            <a:normAutofit/>
          </a:bodyPr>
          <a:lstStyle>
            <a:lvl1pPr marL="0" indent="0" algn="ctr">
              <a:buNone/>
              <a:defRPr sz="1800"/>
            </a:lvl1pPr>
          </a:lstStyle>
          <a:p>
            <a:r>
              <a:rPr lang="en-US" dirty="0"/>
              <a:t>Company Logo</a:t>
            </a:r>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62000" y="269632"/>
            <a:ext cx="8077200" cy="1143000"/>
          </a:xfrm>
        </p:spPr>
        <p:txBody>
          <a:bodyPr anchor="ctr" anchorCtr="0"/>
          <a:lstStyle>
            <a:lvl1pPr algn="l">
              <a:defRPr lang="en-US" dirty="0"/>
            </a:lvl1pPr>
          </a:lstStyle>
          <a:p>
            <a:r>
              <a:rPr lang="en-US" dirty="0"/>
              <a:t>Click To Edit Master Title Style</a:t>
            </a:r>
          </a:p>
        </p:txBody>
      </p:sp>
      <p:sp>
        <p:nvSpPr>
          <p:cNvPr id="3" name="Content Placeholder 2"/>
          <p:cNvSpPr>
            <a:spLocks noGrp="1"/>
          </p:cNvSpPr>
          <p:nvPr>
            <p:ph idx="1"/>
          </p:nvPr>
        </p:nvSpPr>
        <p:spPr>
          <a:xfrm>
            <a:off x="762000" y="1596413"/>
            <a:ext cx="8077200" cy="4297363"/>
          </a:xfrm>
        </p:spPr>
        <p:txBody>
          <a:bodyPr>
            <a:normAutofit/>
          </a:bodyPr>
          <a:lstStyle>
            <a:lvl1pPr>
              <a:defRPr sz="3200">
                <a:latin typeface="+mn-lt"/>
              </a:defRPr>
            </a:lvl1pPr>
            <a:lvl2pPr>
              <a:defRPr sz="2800">
                <a:latin typeface="+mn-lt"/>
              </a:defRPr>
            </a:lvl2pPr>
            <a:lvl3pPr>
              <a:defRPr sz="2400">
                <a:latin typeface="+mn-lt"/>
              </a:defRPr>
            </a:lvl3pPr>
            <a:lvl4pPr>
              <a:defRPr sz="2400">
                <a:latin typeface="+mn-lt"/>
              </a:defRPr>
            </a:lvl4pPr>
            <a:lvl5pPr>
              <a:defRPr sz="24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57B281C-5159-4971-8228-52B9A72E9ED2}" type="datetimeFigureOut">
              <a:rPr lang="en-US" smtClean="0"/>
              <a:pPr/>
              <a:t>3/7/18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6705600" y="6356350"/>
            <a:ext cx="2133600" cy="365125"/>
          </a:xfrm>
        </p:spPr>
        <p:txBody>
          <a:bodyPr/>
          <a:lstStyle/>
          <a:p>
            <a:fld id="{33D6E5A2-EC83-451F-A719-9AC1370DD5CF}" type="slidenum">
              <a:rPr lang="en-US" smtClean="0"/>
              <a:pPr/>
              <a:t>‹#›</a:t>
            </a:fld>
            <a:endParaRPr lang="en-US" dirty="0"/>
          </a:p>
        </p:txBody>
      </p:sp>
    </p:spTree>
  </p:cSld>
  <p:clrMapOvr>
    <a:masterClrMapping/>
  </p:clrMapOvr>
  <p:transition spd="slow">
    <p:wipe dir="d"/>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8768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7B281C-5159-4971-8228-52B9A72E9ED2}" type="datetimeFigureOut">
              <a:rPr lang="en-US" smtClean="0"/>
              <a:pPr/>
              <a:t>3/7/18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3D6E5A2-EC83-451F-A719-9AC1370DD5CF}" type="slidenum">
              <a:rPr lang="en-US" smtClean="0"/>
              <a:pPr/>
              <a:t>‹#›</a:t>
            </a:fld>
            <a:endParaRPr lang="en-US" dirty="0"/>
          </a:p>
        </p:txBody>
      </p:sp>
    </p:spTree>
  </p:cSld>
  <p:clrMapOvr>
    <a:masterClrMapping/>
  </p:clrMapOvr>
  <p:transition spd="slow">
    <p:wipe dir="d"/>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858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8736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8736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7B281C-5159-4971-8228-52B9A72E9ED2}" type="datetimeFigureOut">
              <a:rPr lang="en-US" smtClean="0"/>
              <a:pPr/>
              <a:t>3/7/18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3D6E5A2-EC83-451F-A719-9AC1370DD5CF}" type="slidenum">
              <a:rPr lang="en-US" smtClean="0"/>
              <a:pPr/>
              <a:t>‹#›</a:t>
            </a:fld>
            <a:endParaRPr lang="en-US" dirty="0"/>
          </a:p>
        </p:txBody>
      </p:sp>
    </p:spTree>
  </p:cSld>
  <p:clrMapOvr>
    <a:masterClrMapping/>
  </p:clrMapOvr>
  <p:transition spd="slow">
    <p:wipe dir="d"/>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8036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858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7B281C-5159-4971-8228-52B9A72E9ED2}" type="datetimeFigureOut">
              <a:rPr lang="en-US" smtClean="0"/>
              <a:pPr/>
              <a:t>3/7/18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3D6E5A2-EC83-451F-A719-9AC1370DD5CF}" type="slidenum">
              <a:rPr lang="en-US" smtClean="0"/>
              <a:pPr/>
              <a:t>‹#›</a:t>
            </a:fld>
            <a:endParaRPr lang="en-US" dirty="0"/>
          </a:p>
        </p:txBody>
      </p:sp>
    </p:spTree>
  </p:cSld>
  <p:clrMapOvr>
    <a:masterClrMapping/>
  </p:clrMapOvr>
  <p:transition spd="slow">
    <p:wipe dir="d"/>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Drag picture to placeholder or click icon to add</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7B281C-5159-4971-8228-52B9A72E9ED2}" type="datetimeFigureOut">
              <a:rPr lang="en-US" smtClean="0"/>
              <a:pPr/>
              <a:t>3/7/18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3D6E5A2-EC83-451F-A719-9AC1370DD5CF}" type="slidenum">
              <a:rPr lang="en-US" smtClean="0"/>
              <a:pPr/>
              <a:t>‹#›</a:t>
            </a:fld>
            <a:endParaRPr lang="en-US" dirty="0"/>
          </a:p>
        </p:txBody>
      </p:sp>
    </p:spTree>
  </p:cSld>
  <p:clrMapOvr>
    <a:masterClrMapping/>
  </p:clrMapOvr>
  <p:transition spd="slow">
    <p:wipe dir="d"/>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B281C-5159-4971-8228-52B9A72E9ED2}" type="datetimeFigureOut">
              <a:rPr lang="en-US" smtClean="0"/>
              <a:pPr/>
              <a:t>3/7/18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3D6E5A2-EC83-451F-A719-9AC1370DD5CF}" type="slidenum">
              <a:rPr lang="en-US" smtClean="0"/>
              <a:pPr/>
              <a:t>‹#›</a:t>
            </a:fld>
            <a:endParaRPr lang="en-US" dirty="0"/>
          </a:p>
        </p:txBody>
      </p:sp>
    </p:spTree>
  </p:cSld>
  <p:clrMapOvr>
    <a:masterClrMapping/>
  </p:clrMapOvr>
  <p:transition spd="slow">
    <p:wipe dir="d"/>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762000" y="274638"/>
            <a:ext cx="5867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B281C-5159-4971-8228-52B9A72E9ED2}" type="datetimeFigureOut">
              <a:rPr lang="en-US" smtClean="0"/>
              <a:pPr/>
              <a:t>3/7/18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3D6E5A2-EC83-451F-A719-9AC1370DD5CF}" type="slidenum">
              <a:rPr lang="en-US" smtClean="0"/>
              <a:pPr/>
              <a:t>‹#›</a:t>
            </a:fld>
            <a:endParaRPr lang="en-US" dirty="0"/>
          </a:p>
        </p:txBody>
      </p:sp>
    </p:spTree>
  </p:cSld>
  <p:clrMapOvr>
    <a:masterClrMapping/>
  </p:clrMapOvr>
  <p:transition spd="slow">
    <p:wipe dir="d"/>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7B281C-5159-4971-8228-52B9A72E9ED2}" type="datetimeFigureOut">
              <a:rPr lang="en-US" smtClean="0"/>
              <a:pPr/>
              <a:t>3/7/18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3D6E5A2-EC83-451F-A719-9AC1370DD5CF}" type="slidenum">
              <a:rPr lang="en-US" smtClean="0"/>
              <a:pPr/>
              <a:t>‹#›</a:t>
            </a:fld>
            <a:endParaRPr lang="en-US" dirty="0"/>
          </a:p>
        </p:txBody>
      </p:sp>
    </p:spTree>
  </p:cSld>
  <p:clrMapOvr>
    <a:masterClrMapping/>
  </p:clrMapOvr>
  <p:transition spd="slow">
    <p:wipe dir="d"/>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7B281C-5159-4971-8228-52B9A72E9ED2}" type="datetimeFigureOut">
              <a:rPr lang="en-US" smtClean="0"/>
              <a:pPr/>
              <a:t>3/7/18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3D6E5A2-EC83-451F-A719-9AC1370DD5CF}" type="slidenum">
              <a:rPr lang="en-US" smtClean="0"/>
              <a:pPr/>
              <a:t>‹#›</a:t>
            </a:fld>
            <a:endParaRPr lang="en-US" dirty="0"/>
          </a:p>
        </p:txBody>
      </p:sp>
    </p:spTree>
  </p:cSld>
  <p:clrMapOvr>
    <a:masterClrMapping/>
  </p:clrMapOvr>
  <p:transition spd="slow">
    <p:wipe dir="d"/>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Background Only">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3543" y="0"/>
            <a:ext cx="9100457" cy="6879771"/>
          </a:xfrm>
          <a:prstGeom prst="rect">
            <a:avLst/>
          </a:prstGeom>
        </p:spPr>
      </p:pic>
      <p:sp>
        <p:nvSpPr>
          <p:cNvPr id="3" name="Date Placeholder 3"/>
          <p:cNvSpPr>
            <a:spLocks noGrp="1"/>
          </p:cNvSpPr>
          <p:nvPr>
            <p:ph type="dt" sz="half" idx="10"/>
          </p:nvPr>
        </p:nvSpPr>
        <p:spPr>
          <a:xfrm>
            <a:off x="762000" y="6356350"/>
            <a:ext cx="2133600" cy="365125"/>
          </a:xfrm>
        </p:spPr>
        <p:txBody>
          <a:bodyPr/>
          <a:lstStyle/>
          <a:p>
            <a:fld id="{757B281C-5159-4971-8228-52B9A72E9ED2}" type="datetimeFigureOut">
              <a:rPr lang="en-US" smtClean="0"/>
              <a:pPr/>
              <a:t>3/7/18</a:t>
            </a:fld>
            <a:endParaRPr lang="en-US" dirty="0"/>
          </a:p>
        </p:txBody>
      </p:sp>
      <p:sp>
        <p:nvSpPr>
          <p:cNvPr id="4" name="Footer Placeholder 4"/>
          <p:cNvSpPr>
            <a:spLocks noGrp="1"/>
          </p:cNvSpPr>
          <p:nvPr>
            <p:ph type="ftr" sz="quarter" idx="11"/>
          </p:nvPr>
        </p:nvSpPr>
        <p:spPr>
          <a:xfrm>
            <a:off x="3352800" y="6356350"/>
            <a:ext cx="2895600" cy="365125"/>
          </a:xfrm>
        </p:spPr>
        <p:txBody>
          <a:bodyPr/>
          <a:lstStyle/>
          <a:p>
            <a:endParaRPr lang="en-US" dirty="0"/>
          </a:p>
        </p:txBody>
      </p:sp>
      <p:sp>
        <p:nvSpPr>
          <p:cNvPr id="5" name="Slide Number Placeholder 5"/>
          <p:cNvSpPr>
            <a:spLocks noGrp="1"/>
          </p:cNvSpPr>
          <p:nvPr>
            <p:ph type="sldNum" sz="quarter" idx="12"/>
          </p:nvPr>
        </p:nvSpPr>
        <p:spPr>
          <a:xfrm>
            <a:off x="6705600" y="6356350"/>
            <a:ext cx="2133600" cy="365125"/>
          </a:xfrm>
        </p:spPr>
        <p:txBody>
          <a:bodyPr/>
          <a:lstStyle/>
          <a:p>
            <a:fld id="{33D6E5A2-EC83-451F-A719-9AC1370DD5CF}" type="slidenum">
              <a:rPr lang="en-US" smtClean="0"/>
              <a:pPr/>
              <a:t>‹#›</a:t>
            </a:fld>
            <a:endParaRPr lang="en-US" dirty="0"/>
          </a:p>
        </p:txBody>
      </p:sp>
    </p:spTree>
  </p:cSld>
  <p:clrMapOvr>
    <a:masterClrMapping/>
  </p:clrMapOvr>
  <p:transition spd="slow">
    <p:wipe dir="d"/>
  </p:transition>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4" Type="http://schemas.openxmlformats.org/officeDocument/2006/relationships/image" Target="../media/image1.jpeg"/><Relationship Id="rId15"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14" cstate="email">
            <a:extLst>
              <a:ext uri="{28A0092B-C50C-407E-A947-70E740481C1C}">
                <a14:useLocalDpi xmlns:a14="http://schemas.microsoft.com/office/drawing/2010/main"/>
              </a:ext>
            </a:extLst>
          </a:blip>
          <a:srcRect/>
          <a:stretch/>
        </p:blipFill>
        <p:spPr>
          <a:xfrm>
            <a:off x="43543" y="0"/>
            <a:ext cx="9100457" cy="6879771"/>
          </a:xfrm>
          <a:prstGeom prst="rect">
            <a:avLst/>
          </a:prstGeom>
        </p:spPr>
      </p:pic>
      <p:sp>
        <p:nvSpPr>
          <p:cNvPr id="2" name="Title Placeholder 1"/>
          <p:cNvSpPr>
            <a:spLocks noGrp="1"/>
          </p:cNvSpPr>
          <p:nvPr>
            <p:ph type="title"/>
          </p:nvPr>
        </p:nvSpPr>
        <p:spPr>
          <a:xfrm>
            <a:off x="762000" y="274638"/>
            <a:ext cx="8077200" cy="11430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762000" y="1600200"/>
            <a:ext cx="80772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20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7B281C-5159-4971-8228-52B9A72E9ED2}" type="datetimeFigureOut">
              <a:rPr lang="en-US" smtClean="0"/>
              <a:pPr/>
              <a:t>3/7/18</a:t>
            </a:fld>
            <a:endParaRPr lang="en-US" dirty="0"/>
          </a:p>
        </p:txBody>
      </p:sp>
      <p:sp>
        <p:nvSpPr>
          <p:cNvPr id="5" name="Footer Placeholder 4"/>
          <p:cNvSpPr>
            <a:spLocks noGrp="1"/>
          </p:cNvSpPr>
          <p:nvPr>
            <p:ph type="ftr" sz="quarter" idx="3"/>
          </p:nvPr>
        </p:nvSpPr>
        <p:spPr>
          <a:xfrm>
            <a:off x="33528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7056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D6E5A2-EC83-451F-A719-9AC1370DD5CF}" type="slidenum">
              <a:rPr lang="en-US" smtClean="0"/>
              <a:pPr/>
              <a:t>‹#›</a:t>
            </a:fld>
            <a:endParaRPr lang="en-US" dirty="0"/>
          </a:p>
        </p:txBody>
      </p:sp>
      <p:pic>
        <p:nvPicPr>
          <p:cNvPr id="8" name="Picture 7"/>
          <p:cNvPicPr>
            <a:picLocks noChangeAspect="1"/>
          </p:cNvPicPr>
          <p:nvPr/>
        </p:nvPicPr>
        <p:blipFill rotWithShape="1">
          <a:blip r:embed="rId15" cstate="email">
            <a:extLst>
              <a:ext uri="{28A0092B-C50C-407E-A947-70E740481C1C}">
                <a14:useLocalDpi xmlns:a14="http://schemas.microsoft.com/office/drawing/2010/main"/>
              </a:ext>
            </a:extLst>
          </a:blip>
          <a:srcRect/>
          <a:stretch/>
        </p:blipFill>
        <p:spPr>
          <a:xfrm>
            <a:off x="-152400" y="-109183"/>
            <a:ext cx="818707" cy="7083189"/>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1" r:id="rId2"/>
    <p:sldLayoutId id="2147483650" r:id="rId3"/>
    <p:sldLayoutId id="2147483652" r:id="rId4"/>
    <p:sldLayoutId id="2147483653" r:id="rId5"/>
    <p:sldLayoutId id="2147483656" r:id="rId6"/>
    <p:sldLayoutId id="2147483657" r:id="rId7"/>
    <p:sldLayoutId id="2147483658" r:id="rId8"/>
    <p:sldLayoutId id="2147483659" r:id="rId9"/>
    <p:sldLayoutId id="2147483654" r:id="rId10"/>
    <p:sldLayoutId id="2147483655" r:id="rId11"/>
    <p:sldLayoutId id="2147483663" r:id="rId12"/>
  </p:sldLayoutIdLst>
  <p:transition spd="slow">
    <p:wipe dir="d"/>
  </p:transition>
  <p:txStyles>
    <p:titleStyle>
      <a:lvl1pPr algn="l" defTabSz="914400" rtl="0" eaLnBrk="1" latinLnBrk="0" hangingPunct="1">
        <a:spcBef>
          <a:spcPct val="0"/>
        </a:spcBef>
        <a:buNone/>
        <a:defRPr lang="en-US" sz="4400" kern="1200" dirty="0" smtClean="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4" Type="http://schemas.openxmlformats.org/officeDocument/2006/relationships/notesSlide" Target="../notesSlides/notesSlide1.xml"/><Relationship Id="rId5" Type="http://schemas.openxmlformats.org/officeDocument/2006/relationships/image" Target="../media/image6.png"/><Relationship Id="rId1" Type="http://schemas.openxmlformats.org/officeDocument/2006/relationships/tags" Target="../tags/tag1.xml"/><Relationship Id="rId2"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notesSlide" Target="../notesSlides/notesSlide2.xml"/><Relationship Id="rId5" Type="http://schemas.openxmlformats.org/officeDocument/2006/relationships/image" Target="../media/image6.png"/><Relationship Id="rId1" Type="http://schemas.openxmlformats.org/officeDocument/2006/relationships/tags" Target="../tags/tag3.xml"/><Relationship Id="rId2" Type="http://schemas.openxmlformats.org/officeDocument/2006/relationships/tags" Target="../tags/tag4.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notesSlide" Target="../notesSlides/notesSlide3.xml"/><Relationship Id="rId5" Type="http://schemas.openxmlformats.org/officeDocument/2006/relationships/image" Target="../media/image6.png"/><Relationship Id="rId1" Type="http://schemas.openxmlformats.org/officeDocument/2006/relationships/tags" Target="../tags/tag5.xml"/><Relationship Id="rId2" Type="http://schemas.openxmlformats.org/officeDocument/2006/relationships/tags" Target="../tags/tag6.xml"/></Relationships>
</file>

<file path=ppt/slides/_rels/slide4.xml.rels><?xml version="1.0" encoding="UTF-8" standalone="yes"?>
<Relationships xmlns="http://schemas.openxmlformats.org/package/2006/relationships"><Relationship Id="rId1" Type="http://schemas.openxmlformats.org/officeDocument/2006/relationships/tags" Target="../tags/tag7.xml"/><Relationship Id="rId2"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notesSlide" Target="../notesSlides/notesSlide4.xml"/><Relationship Id="rId5" Type="http://schemas.openxmlformats.org/officeDocument/2006/relationships/image" Target="../media/image6.png"/><Relationship Id="rId1" Type="http://schemas.openxmlformats.org/officeDocument/2006/relationships/tags" Target="../tags/tag8.xml"/><Relationship Id="rId2" Type="http://schemas.openxmlformats.org/officeDocument/2006/relationships/tags" Target="../tags/tag9.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notesSlide" Target="../notesSlides/notesSlide5.xml"/><Relationship Id="rId5" Type="http://schemas.openxmlformats.org/officeDocument/2006/relationships/image" Target="../media/image6.png"/><Relationship Id="rId1" Type="http://schemas.openxmlformats.org/officeDocument/2006/relationships/tags" Target="../tags/tag10.xml"/><Relationship Id="rId2" Type="http://schemas.openxmlformats.org/officeDocument/2006/relationships/tags" Target="../tags/tag11.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notesSlide" Target="../notesSlides/notesSlide6.xml"/><Relationship Id="rId5" Type="http://schemas.openxmlformats.org/officeDocument/2006/relationships/image" Target="../media/image6.png"/><Relationship Id="rId1" Type="http://schemas.openxmlformats.org/officeDocument/2006/relationships/tags" Target="../tags/tag12.xml"/><Relationship Id="rId2" Type="http://schemas.openxmlformats.org/officeDocument/2006/relationships/tags" Target="../tags/tag13.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notesSlide" Target="../notesSlides/notesSlide7.xml"/><Relationship Id="rId5" Type="http://schemas.openxmlformats.org/officeDocument/2006/relationships/image" Target="../media/image6.png"/><Relationship Id="rId1" Type="http://schemas.openxmlformats.org/officeDocument/2006/relationships/tags" Target="../tags/tag14.xml"/><Relationship Id="rId2" Type="http://schemas.openxmlformats.org/officeDocument/2006/relationships/tags" Target="../tags/tag15.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notesSlide" Target="../notesSlides/notesSlide8.xml"/><Relationship Id="rId5" Type="http://schemas.openxmlformats.org/officeDocument/2006/relationships/image" Target="../media/image6.png"/><Relationship Id="rId1" Type="http://schemas.openxmlformats.org/officeDocument/2006/relationships/tags" Target="../tags/tag16.xml"/><Relationship Id="rId2" Type="http://schemas.openxmlformats.org/officeDocument/2006/relationships/tags" Target="../tags/tag17.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notesSlide" Target="../notesSlides/notesSlide9.xml"/><Relationship Id="rId5" Type="http://schemas.openxmlformats.org/officeDocument/2006/relationships/image" Target="../media/image6.png"/><Relationship Id="rId1" Type="http://schemas.openxmlformats.org/officeDocument/2006/relationships/tags" Target="../tags/tag18.xml"/><Relationship Id="rId2" Type="http://schemas.openxmlformats.org/officeDocument/2006/relationships/tags" Target="../tags/tag19.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image" Target="../media/image7.jpeg"/><Relationship Id="rId5" Type="http://schemas.openxmlformats.org/officeDocument/2006/relationships/image" Target="../media/image8.jpeg"/><Relationship Id="rId6" Type="http://schemas.openxmlformats.org/officeDocument/2006/relationships/image" Target="../media/image9.jpeg"/><Relationship Id="rId7" Type="http://schemas.openxmlformats.org/officeDocument/2006/relationships/image" Target="../media/image10.jpeg"/><Relationship Id="rId8" Type="http://schemas.openxmlformats.org/officeDocument/2006/relationships/image" Target="../media/image11.jpeg"/><Relationship Id="rId9" Type="http://schemas.openxmlformats.org/officeDocument/2006/relationships/image" Target="../media/image12.jpeg"/><Relationship Id="rId1" Type="http://schemas.openxmlformats.org/officeDocument/2006/relationships/slideLayout" Target="../slideLayouts/slideLayout12.xml"/><Relationship Id="rId2"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1.xml"/><Relationship Id="rId4" Type="http://schemas.openxmlformats.org/officeDocument/2006/relationships/image" Target="../media/image6.png"/><Relationship Id="rId5" Type="http://schemas.openxmlformats.org/officeDocument/2006/relationships/image" Target="../media/image13.jpeg"/><Relationship Id="rId1" Type="http://schemas.openxmlformats.org/officeDocument/2006/relationships/tags" Target="../tags/tag20.xml"/><Relationship Id="rId2"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12.xml"/><Relationship Id="rId5" Type="http://schemas.openxmlformats.org/officeDocument/2006/relationships/image" Target="../media/image6.png"/><Relationship Id="rId1" Type="http://schemas.openxmlformats.org/officeDocument/2006/relationships/tags" Target="../tags/tag21.xml"/><Relationship Id="rId2" Type="http://schemas.openxmlformats.org/officeDocument/2006/relationships/tags" Target="../tags/tag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custDataLst>
              <p:tags r:id="rId2"/>
            </p:custDataLst>
          </p:nvPr>
        </p:nvSpPr>
        <p:spPr>
          <a:xfrm>
            <a:off x="1905000" y="1371600"/>
            <a:ext cx="7086600" cy="3200400"/>
          </a:xfrm>
        </p:spPr>
        <p:txBody>
          <a:bodyPr>
            <a:normAutofit fontScale="90000"/>
          </a:bodyPr>
          <a:lstStyle/>
          <a:p>
            <a:r>
              <a:rPr lang="en-US" sz="3600" dirty="0" smtClean="0"/>
              <a:t>NUTRITION ‘ Feeding program’</a:t>
            </a:r>
            <a:br>
              <a:rPr lang="en-US" sz="3600" dirty="0" smtClean="0"/>
            </a:br>
            <a:r>
              <a:rPr lang="en-US" sz="3600" dirty="0" smtClean="0"/>
              <a:t>FOR OUR COMMUNITIES  </a:t>
            </a:r>
            <a:r>
              <a:rPr lang="en-US" sz="3600" dirty="0"/>
              <a:t/>
            </a:r>
            <a:br>
              <a:rPr lang="en-US" sz="3600" dirty="0"/>
            </a:br>
            <a:r>
              <a:rPr lang="en-US" sz="3600" dirty="0" smtClean="0">
                <a:solidFill>
                  <a:schemeClr val="accent1"/>
                </a:solidFill>
              </a:rPr>
              <a:t>barangay Fort BONIFACIO &amp; WESTERN BICUTAN </a:t>
            </a:r>
            <a:br>
              <a:rPr lang="en-US" sz="3600" dirty="0" smtClean="0">
                <a:solidFill>
                  <a:schemeClr val="accent1"/>
                </a:solidFill>
              </a:rPr>
            </a:br>
            <a:r>
              <a:rPr lang="en-US" sz="3600" dirty="0" smtClean="0">
                <a:solidFill>
                  <a:schemeClr val="accent1"/>
                </a:solidFill>
              </a:rPr>
              <a:t>Manila, Philippines </a:t>
            </a:r>
            <a:r>
              <a:rPr lang="en-US" dirty="0"/>
              <a:t/>
            </a:r>
            <a:br>
              <a:rPr lang="en-US" dirty="0"/>
            </a:br>
            <a:r>
              <a:rPr lang="en-US" dirty="0"/>
              <a:t/>
            </a:r>
            <a:br>
              <a:rPr lang="en-US" dirty="0"/>
            </a:br>
            <a:r>
              <a:rPr lang="en-US" dirty="0"/>
              <a:t> </a:t>
            </a:r>
            <a:br>
              <a:rPr lang="en-US" dirty="0"/>
            </a:br>
            <a:endParaRPr lang="en-US" dirty="0"/>
          </a:p>
        </p:txBody>
      </p:sp>
      <p:pic>
        <p:nvPicPr>
          <p:cNvPr id="4" name="Picture 3"/>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5943600" y="5715000"/>
            <a:ext cx="3086100" cy="1075690"/>
          </a:xfrm>
          <a:prstGeom prst="rect">
            <a:avLst/>
          </a:prstGeom>
          <a:noFill/>
          <a:ln>
            <a:noFill/>
          </a:ln>
        </p:spPr>
      </p:pic>
    </p:spTree>
    <p:custDataLst>
      <p:tags r:id="rId1"/>
    </p:custDataLst>
  </p:cSld>
  <p:clrMapOvr>
    <a:masterClrMapping/>
  </p:clrMapOvr>
  <p:transition spd="slow">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custDataLst>
              <p:tags r:id="rId2"/>
            </p:custDataLst>
          </p:nvPr>
        </p:nvSpPr>
        <p:spPr>
          <a:xfrm>
            <a:off x="838200" y="990600"/>
            <a:ext cx="7848600" cy="5715000"/>
          </a:xfrm>
        </p:spPr>
        <p:txBody>
          <a:bodyPr>
            <a:normAutofit fontScale="47500" lnSpcReduction="20000"/>
          </a:bodyPr>
          <a:lstStyle/>
          <a:p>
            <a:pPr marL="0" indent="0">
              <a:buNone/>
            </a:pPr>
            <a:r>
              <a:rPr lang="en-US" sz="3300" b="1" u="sng" dirty="0" smtClean="0">
                <a:solidFill>
                  <a:srgbClr val="4F81BD"/>
                </a:solidFill>
              </a:rPr>
              <a:t>Objectives</a:t>
            </a:r>
          </a:p>
          <a:p>
            <a:pPr marL="0" indent="0">
              <a:buNone/>
            </a:pPr>
            <a:r>
              <a:rPr lang="en-US" sz="3400" dirty="0"/>
              <a:t>The objectives of the saving children Feeding Program include:</a:t>
            </a:r>
          </a:p>
          <a:p>
            <a:pPr indent="-161925">
              <a:lnSpc>
                <a:spcPct val="120000"/>
              </a:lnSpc>
            </a:pPr>
            <a:r>
              <a:rPr lang="en-US" sz="3400" dirty="0"/>
              <a:t>To Prevent Stunt growth </a:t>
            </a:r>
            <a:r>
              <a:rPr lang="en-US" sz="3400" dirty="0" smtClean="0"/>
              <a:t>of children thru educating mothers on </a:t>
            </a:r>
            <a:r>
              <a:rPr lang="en-US" sz="3300" dirty="0" smtClean="0"/>
              <a:t>healthy nutrition for their kids</a:t>
            </a:r>
          </a:p>
          <a:p>
            <a:pPr indent="-161925">
              <a:lnSpc>
                <a:spcPct val="120000"/>
              </a:lnSpc>
            </a:pPr>
            <a:r>
              <a:rPr lang="en-US" sz="3300" dirty="0" smtClean="0"/>
              <a:t>Conduct nutritional </a:t>
            </a:r>
            <a:r>
              <a:rPr lang="en-US" sz="3300" dirty="0"/>
              <a:t>workshops </a:t>
            </a:r>
            <a:r>
              <a:rPr lang="en-US" sz="3300" dirty="0" smtClean="0"/>
              <a:t>for mothers for </a:t>
            </a:r>
            <a:r>
              <a:rPr lang="en-US" sz="3300" dirty="0"/>
              <a:t>their 1-3 y old </a:t>
            </a:r>
            <a:r>
              <a:rPr lang="en-US" sz="3300" dirty="0" smtClean="0"/>
              <a:t>children</a:t>
            </a:r>
            <a:endParaRPr lang="en-US" sz="3300" dirty="0"/>
          </a:p>
          <a:p>
            <a:pPr indent="-161925">
              <a:lnSpc>
                <a:spcPct val="120000"/>
              </a:lnSpc>
            </a:pPr>
            <a:r>
              <a:rPr lang="en-US" sz="3300" dirty="0" smtClean="0"/>
              <a:t>Healthy Feeding </a:t>
            </a:r>
            <a:r>
              <a:rPr lang="en-US" sz="3300" dirty="0"/>
              <a:t>being provided to </a:t>
            </a:r>
            <a:r>
              <a:rPr lang="en-US" sz="3300" dirty="0" smtClean="0"/>
              <a:t>malnourished children through education/ training and cooking and pre-prepared food</a:t>
            </a:r>
          </a:p>
          <a:p>
            <a:pPr indent="-161925">
              <a:lnSpc>
                <a:spcPct val="120000"/>
              </a:lnSpc>
            </a:pPr>
            <a:r>
              <a:rPr lang="en-US" sz="3300" dirty="0" smtClean="0"/>
              <a:t>Show mothers how to prepare healthy hot meals</a:t>
            </a:r>
          </a:p>
          <a:p>
            <a:pPr indent="-161925">
              <a:lnSpc>
                <a:spcPct val="120000"/>
              </a:lnSpc>
            </a:pPr>
            <a:r>
              <a:rPr lang="en-US" sz="3300" dirty="0" smtClean="0"/>
              <a:t>Provide nutritional </a:t>
            </a:r>
            <a:r>
              <a:rPr lang="en-US" sz="3300" dirty="0"/>
              <a:t>supplement</a:t>
            </a:r>
          </a:p>
          <a:p>
            <a:pPr indent="-161925"/>
            <a:endParaRPr lang="en-US" sz="2600" dirty="0" smtClean="0"/>
          </a:p>
          <a:p>
            <a:pPr marL="0" indent="0">
              <a:buNone/>
            </a:pPr>
            <a:r>
              <a:rPr lang="en-US" sz="3300" b="1" u="sng" dirty="0" smtClean="0">
                <a:solidFill>
                  <a:srgbClr val="4F81BD"/>
                </a:solidFill>
              </a:rPr>
              <a:t>Host </a:t>
            </a:r>
            <a:r>
              <a:rPr lang="en-US" sz="3300" b="1" u="sng" dirty="0">
                <a:solidFill>
                  <a:srgbClr val="4F81BD"/>
                </a:solidFill>
              </a:rPr>
              <a:t>Sponsor </a:t>
            </a:r>
          </a:p>
          <a:p>
            <a:pPr marL="0" indent="0">
              <a:buNone/>
            </a:pPr>
            <a:r>
              <a:rPr lang="en-US" sz="3400" dirty="0" smtClean="0"/>
              <a:t>Rotary </a:t>
            </a:r>
            <a:r>
              <a:rPr lang="en-US" sz="3400" dirty="0"/>
              <a:t>Club of BGC Central - Manila, Philippines</a:t>
            </a:r>
          </a:p>
          <a:p>
            <a:pPr marL="0" indent="0">
              <a:buNone/>
            </a:pPr>
            <a:endParaRPr lang="en-US" sz="2600" b="1" dirty="0"/>
          </a:p>
          <a:p>
            <a:pPr marL="0" indent="0">
              <a:buNone/>
            </a:pPr>
            <a:r>
              <a:rPr lang="en-US" sz="3400" b="1" u="sng" dirty="0">
                <a:solidFill>
                  <a:srgbClr val="4F81BD"/>
                </a:solidFill>
              </a:rPr>
              <a:t>International Sponsor (s)</a:t>
            </a:r>
          </a:p>
          <a:p>
            <a:pPr marL="0" indent="0">
              <a:buNone/>
            </a:pPr>
            <a:r>
              <a:rPr lang="en-US" sz="3400" dirty="0"/>
              <a:t>Rotary Club of Nice Riviera Cote d’Azur </a:t>
            </a:r>
          </a:p>
          <a:p>
            <a:pPr>
              <a:buFontTx/>
              <a:buChar char="-"/>
            </a:pPr>
            <a:endParaRPr lang="en-US" sz="2600" dirty="0" smtClean="0"/>
          </a:p>
          <a:p>
            <a:pPr marL="0" indent="0">
              <a:buNone/>
            </a:pPr>
            <a:r>
              <a:rPr lang="en-US" sz="3400" b="1" u="sng" dirty="0" smtClean="0">
                <a:solidFill>
                  <a:srgbClr val="4F81BD"/>
                </a:solidFill>
              </a:rPr>
              <a:t>Corporations</a:t>
            </a:r>
            <a:r>
              <a:rPr lang="en-US" sz="3400" dirty="0"/>
              <a:t>:  TBD</a:t>
            </a:r>
          </a:p>
          <a:p>
            <a:pPr marL="0" indent="0">
              <a:buNone/>
            </a:pPr>
            <a:r>
              <a:rPr lang="en-US" sz="3400" b="1" u="sng" dirty="0" smtClean="0">
                <a:solidFill>
                  <a:srgbClr val="4F81BD"/>
                </a:solidFill>
              </a:rPr>
              <a:t>Individuals</a:t>
            </a:r>
            <a:r>
              <a:rPr lang="en-US" sz="3400" dirty="0"/>
              <a:t>:  TBD</a:t>
            </a:r>
          </a:p>
          <a:p>
            <a:pPr marL="0" indent="0">
              <a:buNone/>
            </a:pPr>
            <a:endParaRPr lang="en-US" sz="2600" dirty="0"/>
          </a:p>
          <a:p>
            <a:pPr marL="0" indent="0">
              <a:buNone/>
            </a:pPr>
            <a:r>
              <a:rPr lang="en-US" sz="3400" b="1" u="sng" dirty="0">
                <a:solidFill>
                  <a:srgbClr val="4F81BD"/>
                </a:solidFill>
              </a:rPr>
              <a:t>Total Budget </a:t>
            </a:r>
            <a:endParaRPr lang="en-US" sz="3400" b="1" u="sng" dirty="0" smtClean="0">
              <a:solidFill>
                <a:srgbClr val="4F81BD"/>
              </a:solidFill>
            </a:endParaRPr>
          </a:p>
          <a:p>
            <a:pPr marL="0" indent="0">
              <a:buNone/>
            </a:pPr>
            <a:r>
              <a:rPr lang="en-US" sz="3400" dirty="0" smtClean="0"/>
              <a:t>Php70 </a:t>
            </a:r>
            <a:r>
              <a:rPr lang="en-US" sz="3400" dirty="0"/>
              <a:t>5</a:t>
            </a:r>
            <a:r>
              <a:rPr lang="en-US" sz="3400" dirty="0" smtClean="0"/>
              <a:t>00 per batch of 30 kids, i.e. So 120 kids = </a:t>
            </a:r>
            <a:r>
              <a:rPr lang="en-US" sz="3400" b="1" dirty="0" smtClean="0"/>
              <a:t>Php282 000</a:t>
            </a:r>
          </a:p>
          <a:p>
            <a:pPr marL="0" indent="0">
              <a:buNone/>
            </a:pPr>
            <a:r>
              <a:rPr lang="en-US" sz="3400" dirty="0" smtClean="0"/>
              <a:t>for a minimum of  120 </a:t>
            </a:r>
            <a:r>
              <a:rPr lang="en-US" sz="3400" dirty="0"/>
              <a:t>children (based on 4 batches of 30 kids each )</a:t>
            </a:r>
          </a:p>
          <a:p>
            <a:pPr marL="0" indent="0">
              <a:buNone/>
            </a:pPr>
            <a:endParaRPr lang="en-US" sz="3400" dirty="0" smtClean="0"/>
          </a:p>
        </p:txBody>
      </p:sp>
      <p:pic>
        <p:nvPicPr>
          <p:cNvPr id="4" name="Picture 3"/>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6039092" y="5782310"/>
            <a:ext cx="3086100" cy="1075690"/>
          </a:xfrm>
          <a:prstGeom prst="rect">
            <a:avLst/>
          </a:prstGeom>
          <a:noFill/>
          <a:ln>
            <a:noFill/>
          </a:ln>
        </p:spPr>
      </p:pic>
      <p:sp>
        <p:nvSpPr>
          <p:cNvPr id="2" name="Rectangle 1"/>
          <p:cNvSpPr/>
          <p:nvPr/>
        </p:nvSpPr>
        <p:spPr>
          <a:xfrm>
            <a:off x="914400" y="304800"/>
            <a:ext cx="3524619" cy="523220"/>
          </a:xfrm>
          <a:prstGeom prst="rect">
            <a:avLst/>
          </a:prstGeom>
        </p:spPr>
        <p:txBody>
          <a:bodyPr wrap="none">
            <a:spAutoFit/>
          </a:bodyPr>
          <a:lstStyle/>
          <a:p>
            <a:r>
              <a:rPr lang="en-US" sz="2800" b="1" dirty="0">
                <a:solidFill>
                  <a:schemeClr val="tx2">
                    <a:lumMod val="60000"/>
                    <a:lumOff val="40000"/>
                  </a:schemeClr>
                </a:solidFill>
              </a:rPr>
              <a:t>EXECUTIVE SUMMARY</a:t>
            </a:r>
          </a:p>
        </p:txBody>
      </p:sp>
    </p:spTree>
    <p:custDataLst>
      <p:tags r:id="rId1"/>
    </p:custDataLst>
  </p:cSld>
  <p:clrMapOvr>
    <a:masterClrMapping/>
  </p:clrMapOvr>
  <p:transition spd="slow">
    <p:wipe dir="d"/>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custDataLst>
              <p:tags r:id="rId2"/>
            </p:custDataLst>
          </p:nvPr>
        </p:nvSpPr>
        <p:spPr>
          <a:xfrm>
            <a:off x="914400" y="304800"/>
            <a:ext cx="7620000" cy="5588976"/>
          </a:xfrm>
        </p:spPr>
        <p:txBody>
          <a:bodyPr>
            <a:normAutofit/>
          </a:bodyPr>
          <a:lstStyle/>
          <a:p>
            <a:pPr marL="0" indent="0">
              <a:buNone/>
            </a:pPr>
            <a:r>
              <a:rPr lang="en-US" sz="2800" b="1" dirty="0" smtClean="0">
                <a:solidFill>
                  <a:srgbClr val="4F81BD"/>
                </a:solidFill>
              </a:rPr>
              <a:t>BACKGROUND</a:t>
            </a:r>
          </a:p>
          <a:p>
            <a:pPr marL="0" indent="0">
              <a:buNone/>
            </a:pPr>
            <a:r>
              <a:rPr lang="en-US" sz="2000" dirty="0" smtClean="0"/>
              <a:t>The </a:t>
            </a:r>
            <a:r>
              <a:rPr lang="en-US" sz="2000" dirty="0"/>
              <a:t>Rotary BGC Central conducted a </a:t>
            </a:r>
            <a:r>
              <a:rPr lang="en-US" sz="2000" dirty="0" smtClean="0"/>
              <a:t>Barangay ( ‘ Village / community )  </a:t>
            </a:r>
            <a:r>
              <a:rPr lang="en-US" sz="2000" dirty="0"/>
              <a:t>needs assessment and decided to fund a ‘feeding program’ at the </a:t>
            </a:r>
            <a:r>
              <a:rPr lang="en-US" sz="2000" dirty="0" smtClean="0"/>
              <a:t>Western Bicutan and Fort Bonifacio Barangays– </a:t>
            </a:r>
            <a:r>
              <a:rPr lang="en-US" sz="2000" dirty="0"/>
              <a:t>Manila, Philippines </a:t>
            </a:r>
            <a:endParaRPr lang="en-US" sz="2000" dirty="0" smtClean="0"/>
          </a:p>
          <a:p>
            <a:pPr marL="0" indent="0">
              <a:buNone/>
            </a:pPr>
            <a:r>
              <a:rPr lang="en-US" sz="2000" dirty="0" smtClean="0"/>
              <a:t>It will be our “ Happy Barangays ‘ project and will also involve the school with other activities as well as </a:t>
            </a:r>
            <a:r>
              <a:rPr lang="en-US" sz="2000" b="1" u="sng" dirty="0" smtClean="0"/>
              <a:t>livelihood projects for the mothers in 2018 </a:t>
            </a:r>
          </a:p>
          <a:p>
            <a:pPr marL="0" indent="0">
              <a:buNone/>
            </a:pPr>
            <a:endParaRPr lang="en-US" sz="2000" dirty="0" smtClean="0"/>
          </a:p>
          <a:p>
            <a:pPr marL="0" indent="0">
              <a:buNone/>
            </a:pPr>
            <a:endParaRPr lang="en-US" sz="2000" dirty="0"/>
          </a:p>
          <a:p>
            <a:pPr marL="0" indent="0">
              <a:buNone/>
            </a:pPr>
            <a:r>
              <a:rPr lang="en-US" sz="2800" b="1" dirty="0">
                <a:solidFill>
                  <a:srgbClr val="4F81BD"/>
                </a:solidFill>
              </a:rPr>
              <a:t>SCOPE</a:t>
            </a:r>
          </a:p>
          <a:p>
            <a:pPr marL="0" indent="0">
              <a:buNone/>
            </a:pPr>
            <a:r>
              <a:rPr lang="en-US" sz="2000" dirty="0" smtClean="0"/>
              <a:t>The </a:t>
            </a:r>
            <a:r>
              <a:rPr lang="en-US" sz="2000" dirty="0"/>
              <a:t>Rotary BGC Central approached the </a:t>
            </a:r>
            <a:r>
              <a:rPr lang="en-US" sz="2000" dirty="0" smtClean="0"/>
              <a:t>Community in Taguig  </a:t>
            </a:r>
            <a:r>
              <a:rPr lang="en-US" sz="2000" dirty="0"/>
              <a:t>that requires  supporting. Together with </a:t>
            </a:r>
            <a:r>
              <a:rPr lang="en-US" sz="2000" dirty="0" smtClean="0"/>
              <a:t>the local authority  </a:t>
            </a:r>
            <a:r>
              <a:rPr lang="en-US" sz="2000" dirty="0"/>
              <a:t>to provide a nationally recognised nutritional feeding program to address the needs of  </a:t>
            </a:r>
            <a:r>
              <a:rPr lang="en-US" sz="2000" dirty="0" smtClean="0"/>
              <a:t>120 </a:t>
            </a:r>
            <a:r>
              <a:rPr lang="en-US" sz="2000" dirty="0"/>
              <a:t>underprivileged and malnourished children </a:t>
            </a:r>
            <a:r>
              <a:rPr lang="en-US" sz="2000" dirty="0" smtClean="0"/>
              <a:t>within the Barangay </a:t>
            </a:r>
            <a:endParaRPr lang="en-US" sz="2000" dirty="0"/>
          </a:p>
        </p:txBody>
      </p:sp>
      <p:pic>
        <p:nvPicPr>
          <p:cNvPr id="4" name="Picture 3"/>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6039092" y="5782310"/>
            <a:ext cx="3086100" cy="1075690"/>
          </a:xfrm>
          <a:prstGeom prst="rect">
            <a:avLst/>
          </a:prstGeom>
          <a:noFill/>
          <a:ln>
            <a:noFill/>
          </a:ln>
        </p:spPr>
      </p:pic>
    </p:spTree>
    <p:custDataLst>
      <p:tags r:id="rId1"/>
    </p:custDataLst>
    <p:extLst>
      <p:ext uri="{BB962C8B-B14F-4D97-AF65-F5344CB8AC3E}">
        <p14:creationId xmlns:p14="http://schemas.microsoft.com/office/powerpoint/2010/main" val="1332489021"/>
      </p:ext>
    </p:extLst>
  </p:cSld>
  <p:clrMapOvr>
    <a:masterClrMapping/>
  </p:clrMapOvr>
  <p:transition spd="slow">
    <p:wipe dir="d"/>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269632"/>
            <a:ext cx="8077200" cy="720968"/>
          </a:xfrm>
        </p:spPr>
        <p:txBody>
          <a:bodyPr>
            <a:normAutofit/>
          </a:bodyPr>
          <a:lstStyle/>
          <a:p>
            <a:pPr lvl="0"/>
            <a:r>
              <a:rPr lang="en-US" sz="2800" b="1" dirty="0">
                <a:solidFill>
                  <a:srgbClr val="1F497D">
                    <a:lumMod val="60000"/>
                    <a:lumOff val="40000"/>
                  </a:srgbClr>
                </a:solidFill>
              </a:rPr>
              <a:t>FEED  A CHILD  for NUTRITION </a:t>
            </a:r>
            <a:r>
              <a:rPr lang="en-US" sz="2800" b="1" dirty="0" smtClean="0">
                <a:solidFill>
                  <a:srgbClr val="1F497D">
                    <a:lumMod val="60000"/>
                    <a:lumOff val="40000"/>
                  </a:srgbClr>
                </a:solidFill>
              </a:rPr>
              <a:t> COSTING</a:t>
            </a:r>
            <a:endParaRPr lang="en-GB" sz="2800" dirty="0"/>
          </a:p>
        </p:txBody>
      </p:sp>
      <p:sp>
        <p:nvSpPr>
          <p:cNvPr id="4" name="Content Placeholder 4"/>
          <p:cNvSpPr>
            <a:spLocks noGrp="1"/>
          </p:cNvSpPr>
          <p:nvPr>
            <p:ph idx="1"/>
            <p:custDataLst>
              <p:tags r:id="rId1"/>
            </p:custDataLst>
          </p:nvPr>
        </p:nvSpPr>
        <p:spPr>
          <a:xfrm>
            <a:off x="762000" y="1066801"/>
            <a:ext cx="8077200" cy="5562600"/>
          </a:xfrm>
        </p:spPr>
        <p:txBody>
          <a:bodyPr>
            <a:noAutofit/>
          </a:bodyPr>
          <a:lstStyle/>
          <a:p>
            <a:pPr marL="0" indent="0">
              <a:buNone/>
            </a:pPr>
            <a:r>
              <a:rPr lang="en-US" sz="1800" b="1" u="sng" dirty="0" smtClean="0">
                <a:solidFill>
                  <a:srgbClr val="4F81BD"/>
                </a:solidFill>
              </a:rPr>
              <a:t>Cost</a:t>
            </a:r>
            <a:endParaRPr lang="en-US" sz="1800" b="1" u="sng" dirty="0">
              <a:solidFill>
                <a:srgbClr val="4F81BD"/>
              </a:solidFill>
            </a:endParaRPr>
          </a:p>
          <a:p>
            <a:pPr marL="285750" lvl="1">
              <a:buFont typeface="Wingdings" panose="05000000000000000000" pitchFamily="2" charset="2"/>
              <a:buChar char="§"/>
            </a:pPr>
            <a:r>
              <a:rPr lang="en-US" sz="1800" dirty="0"/>
              <a:t>PHP 2350  per child / 6 months </a:t>
            </a:r>
            <a:r>
              <a:rPr lang="en-US" sz="1800" dirty="0" smtClean="0"/>
              <a:t>(approx. </a:t>
            </a:r>
            <a:r>
              <a:rPr lang="en-US" sz="1800" dirty="0"/>
              <a:t>PHP 19.50   / day) </a:t>
            </a:r>
          </a:p>
          <a:p>
            <a:pPr marL="285750" lvl="1">
              <a:buFont typeface="Wingdings" panose="05000000000000000000" pitchFamily="2" charset="2"/>
              <a:buChar char="§"/>
            </a:pPr>
            <a:r>
              <a:rPr lang="en-US" sz="1800" dirty="0"/>
              <a:t>Therefore 2350 x 30kids = Php70 500 per batch of 30 kids</a:t>
            </a:r>
          </a:p>
          <a:p>
            <a:pPr marL="285750" lvl="1">
              <a:buFont typeface="Wingdings" panose="05000000000000000000" pitchFamily="2" charset="2"/>
              <a:buChar char="§"/>
            </a:pPr>
            <a:r>
              <a:rPr lang="en-US" sz="1800" dirty="0"/>
              <a:t>So for 120 kids = Php282 000</a:t>
            </a:r>
          </a:p>
          <a:p>
            <a:pPr marL="285750" lvl="1">
              <a:buFont typeface="Wingdings" panose="05000000000000000000" pitchFamily="2" charset="2"/>
              <a:buChar char="§"/>
            </a:pPr>
            <a:r>
              <a:rPr lang="en-US" sz="1800" dirty="0"/>
              <a:t>(based on 4 batches of 30 kids each - for 120 Days or 6 months feeding program)</a:t>
            </a:r>
          </a:p>
          <a:p>
            <a:pPr marL="0" indent="0">
              <a:buNone/>
            </a:pPr>
            <a:endParaRPr lang="en-US" sz="1800" dirty="0" smtClean="0"/>
          </a:p>
          <a:p>
            <a:pPr marL="0" lvl="1" indent="0">
              <a:buNone/>
            </a:pPr>
            <a:r>
              <a:rPr lang="en-US" sz="1800" b="1" u="sng" dirty="0">
                <a:solidFill>
                  <a:srgbClr val="4F81BD"/>
                </a:solidFill>
              </a:rPr>
              <a:t>Funding</a:t>
            </a:r>
          </a:p>
          <a:p>
            <a:pPr marL="285750" lvl="1">
              <a:buFont typeface="Wingdings" panose="05000000000000000000" pitchFamily="2" charset="2"/>
              <a:buChar char="§"/>
            </a:pPr>
            <a:r>
              <a:rPr lang="en-US" sz="1800" dirty="0" smtClean="0"/>
              <a:t>Phase 1 – funded 1 module at Php70,000</a:t>
            </a:r>
          </a:p>
          <a:p>
            <a:pPr marL="285750" lvl="1">
              <a:buFont typeface="Wingdings" panose="05000000000000000000" pitchFamily="2" charset="2"/>
              <a:buChar char="§"/>
            </a:pPr>
            <a:r>
              <a:rPr lang="en-US" sz="1800" dirty="0" smtClean="0"/>
              <a:t>Phase 2 - Rotary  </a:t>
            </a:r>
            <a:r>
              <a:rPr lang="en-US" sz="1800" dirty="0"/>
              <a:t>BGC </a:t>
            </a:r>
            <a:r>
              <a:rPr lang="en-US" sz="1800" dirty="0" smtClean="0"/>
              <a:t>Central</a:t>
            </a:r>
          </a:p>
          <a:p>
            <a:pPr marL="285750" lvl="1">
              <a:buFont typeface="Wingdings" panose="05000000000000000000" pitchFamily="2" charset="2"/>
              <a:buChar char="§"/>
            </a:pPr>
            <a:r>
              <a:rPr lang="en-US" sz="1800" dirty="0" smtClean="0"/>
              <a:t>RC </a:t>
            </a:r>
            <a:r>
              <a:rPr lang="en-US" sz="1800" dirty="0"/>
              <a:t>Nice Riviera Cote d’Azur </a:t>
            </a:r>
            <a:r>
              <a:rPr lang="en-US" sz="1800" dirty="0" smtClean="0"/>
              <a:t>(France) – contribution of Php70,000</a:t>
            </a:r>
          </a:p>
          <a:p>
            <a:pPr marL="285750" lvl="1">
              <a:buFont typeface="Wingdings" panose="05000000000000000000" pitchFamily="2" charset="2"/>
              <a:buChar char="§"/>
            </a:pPr>
            <a:r>
              <a:rPr lang="en-US" sz="1800" dirty="0" smtClean="0"/>
              <a:t>RC Makati - contribution </a:t>
            </a:r>
            <a:r>
              <a:rPr lang="en-US" sz="1800" dirty="0"/>
              <a:t>of </a:t>
            </a:r>
            <a:r>
              <a:rPr lang="en-US" sz="1800" dirty="0" smtClean="0"/>
              <a:t>Php100,000</a:t>
            </a:r>
            <a:endParaRPr lang="en-US" sz="1800" dirty="0"/>
          </a:p>
          <a:p>
            <a:pPr marL="0" indent="0">
              <a:buNone/>
            </a:pPr>
            <a:endParaRPr lang="en-US" sz="1800" dirty="0" smtClean="0"/>
          </a:p>
          <a:p>
            <a:pPr marL="0" indent="0">
              <a:buNone/>
            </a:pPr>
            <a:r>
              <a:rPr lang="en-US" sz="1800" dirty="0" smtClean="0"/>
              <a:t>Balance: need </a:t>
            </a:r>
            <a:r>
              <a:rPr lang="en-US" sz="1800" i="1" dirty="0" smtClean="0"/>
              <a:t>Php112,000 to fund 4 modules </a:t>
            </a:r>
            <a:r>
              <a:rPr lang="en-US" sz="1800" dirty="0" smtClean="0"/>
              <a:t>to make up the Php282,000 for total program.</a:t>
            </a:r>
          </a:p>
          <a:p>
            <a:pPr marL="0" indent="0">
              <a:buNone/>
            </a:pPr>
            <a:endParaRPr lang="en-US" sz="1800" dirty="0">
              <a:solidFill>
                <a:srgbClr val="000000"/>
              </a:solidFill>
            </a:endParaRPr>
          </a:p>
          <a:p>
            <a:pPr marL="0" lvl="1" indent="0">
              <a:buNone/>
            </a:pPr>
            <a:r>
              <a:rPr lang="en-US" sz="1800" b="1" u="sng" dirty="0" smtClean="0">
                <a:solidFill>
                  <a:srgbClr val="4F81BD"/>
                </a:solidFill>
              </a:rPr>
              <a:t>Timing</a:t>
            </a:r>
            <a:endParaRPr lang="en-US" sz="1800" b="1" u="sng" dirty="0">
              <a:solidFill>
                <a:srgbClr val="4F81BD"/>
              </a:solidFill>
            </a:endParaRPr>
          </a:p>
          <a:p>
            <a:pPr marL="0" indent="0">
              <a:buNone/>
            </a:pPr>
            <a:r>
              <a:rPr lang="en-US" sz="1800" dirty="0"/>
              <a:t>To start by APRIL  2018</a:t>
            </a:r>
          </a:p>
        </p:txBody>
      </p:sp>
    </p:spTree>
    <p:extLst>
      <p:ext uri="{BB962C8B-B14F-4D97-AF65-F5344CB8AC3E}">
        <p14:creationId xmlns:p14="http://schemas.microsoft.com/office/powerpoint/2010/main" val="382696866"/>
      </p:ext>
    </p:extLst>
  </p:cSld>
  <p:clrMapOvr>
    <a:masterClrMapping/>
  </p:clrMapOvr>
  <p:transition spd="slow">
    <p:wipe dir="d"/>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custDataLst>
              <p:tags r:id="rId2"/>
            </p:custDataLst>
          </p:nvPr>
        </p:nvSpPr>
        <p:spPr>
          <a:xfrm>
            <a:off x="762000" y="1066800"/>
            <a:ext cx="7848600" cy="5562600"/>
          </a:xfrm>
        </p:spPr>
        <p:txBody>
          <a:bodyPr>
            <a:noAutofit/>
          </a:bodyPr>
          <a:lstStyle/>
          <a:p>
            <a:pPr marL="0" lvl="1" indent="0">
              <a:buNone/>
            </a:pPr>
            <a:r>
              <a:rPr lang="en-US" sz="2000" u="sng" dirty="0" smtClean="0"/>
              <a:t>Mechanics of Program</a:t>
            </a:r>
          </a:p>
          <a:p>
            <a:pPr marL="444500" lvl="1">
              <a:buFont typeface="Arial"/>
              <a:buChar char="•"/>
            </a:pPr>
            <a:r>
              <a:rPr lang="en-US" sz="2000" dirty="0" smtClean="0"/>
              <a:t>Hot </a:t>
            </a:r>
            <a:r>
              <a:rPr lang="en-US" sz="2000" dirty="0"/>
              <a:t>nutritious meal from the inexpensive and nutritious menu specifically designed by </a:t>
            </a:r>
            <a:r>
              <a:rPr lang="en-US" sz="2000" dirty="0" smtClean="0"/>
              <a:t>FNRI (</a:t>
            </a:r>
            <a:r>
              <a:rPr lang="en-US" sz="2000" dirty="0"/>
              <a:t>Food and Nutrition Research Institute, a sub agency of Department of Science and Technology, also a National Agency) /DSWD nutritionists plus a cup of milk are given </a:t>
            </a:r>
            <a:r>
              <a:rPr lang="en-US" sz="2000" dirty="0" smtClean="0"/>
              <a:t>to children for </a:t>
            </a:r>
            <a:r>
              <a:rPr lang="en-US" sz="2000" dirty="0"/>
              <a:t>120 </a:t>
            </a:r>
            <a:r>
              <a:rPr lang="en-US" sz="2000" dirty="0" smtClean="0"/>
              <a:t>days.</a:t>
            </a:r>
          </a:p>
          <a:p>
            <a:pPr marL="444500" lvl="1">
              <a:buFont typeface="Arial"/>
              <a:buChar char="•"/>
            </a:pPr>
            <a:r>
              <a:rPr lang="en-US" sz="2000" dirty="0" smtClean="0"/>
              <a:t>Mothers </a:t>
            </a:r>
            <a:r>
              <a:rPr lang="en-US" sz="2000" dirty="0"/>
              <a:t>are </a:t>
            </a:r>
            <a:r>
              <a:rPr lang="en-US" sz="2000" dirty="0" smtClean="0"/>
              <a:t>organized in to groups and receive briefings on what the meals are, how they benefit their kids and why they should keep their kids in the feeding program. </a:t>
            </a:r>
          </a:p>
          <a:p>
            <a:pPr marL="444500" lvl="1">
              <a:buFont typeface="Arial"/>
              <a:buChar char="•"/>
            </a:pPr>
            <a:r>
              <a:rPr lang="en-US" sz="2000" dirty="0" smtClean="0"/>
              <a:t>Roles </a:t>
            </a:r>
            <a:r>
              <a:rPr lang="en-US" sz="2000" dirty="0"/>
              <a:t>and responsibilities are defined. Officers are elected and mothers are grouped into </a:t>
            </a:r>
            <a:r>
              <a:rPr lang="en-US" sz="2000" dirty="0" smtClean="0"/>
              <a:t>committees</a:t>
            </a:r>
            <a:r>
              <a:rPr lang="en-US" sz="2000" dirty="0"/>
              <a:t> </a:t>
            </a:r>
            <a:r>
              <a:rPr lang="en-US" sz="2000" dirty="0" smtClean="0"/>
              <a:t>to learn how to cook.</a:t>
            </a:r>
          </a:p>
          <a:p>
            <a:pPr marL="844550" lvl="2">
              <a:buFont typeface="Arial"/>
              <a:buChar char="•"/>
            </a:pPr>
            <a:r>
              <a:rPr lang="en-US" sz="1800" dirty="0" smtClean="0"/>
              <a:t>Mothers will </a:t>
            </a:r>
            <a:r>
              <a:rPr lang="en-US" sz="1800" dirty="0"/>
              <a:t>cook at </a:t>
            </a:r>
            <a:r>
              <a:rPr lang="en-US" sz="1800" dirty="0" smtClean="0"/>
              <a:t>selected </a:t>
            </a:r>
            <a:r>
              <a:rPr lang="en-US" sz="1800" dirty="0"/>
              <a:t>sites </a:t>
            </a:r>
            <a:r>
              <a:rPr lang="en-US" sz="1800" dirty="0" smtClean="0"/>
              <a:t>and discuss </a:t>
            </a:r>
            <a:r>
              <a:rPr lang="en-US" sz="1800" dirty="0"/>
              <a:t>during </a:t>
            </a:r>
            <a:r>
              <a:rPr lang="en-US" sz="1800" dirty="0" smtClean="0"/>
              <a:t>committee meetings. </a:t>
            </a:r>
            <a:r>
              <a:rPr lang="en-US" sz="1800" dirty="0"/>
              <a:t> Eating  habits of children are  developed like eating veggies, washing hands, etc. </a:t>
            </a:r>
            <a:endParaRPr lang="en-US" sz="1800" dirty="0" smtClean="0"/>
          </a:p>
          <a:p>
            <a:pPr marL="444500" lvl="1">
              <a:buFont typeface="Arial"/>
              <a:buChar char="•"/>
            </a:pPr>
            <a:r>
              <a:rPr lang="en-US" sz="2000" dirty="0" smtClean="0"/>
              <a:t>Full </a:t>
            </a:r>
            <a:r>
              <a:rPr lang="en-US" sz="2000" dirty="0"/>
              <a:t>documentation is a requirement with baseline data, monitoring forms and all forms and procedure </a:t>
            </a:r>
            <a:r>
              <a:rPr lang="en-US" sz="2000" dirty="0" smtClean="0"/>
              <a:t>provided thru Barangay Social &amp; health workers.</a:t>
            </a:r>
            <a:endParaRPr lang="en-US" sz="2000" dirty="0"/>
          </a:p>
          <a:p>
            <a:pPr marL="158750" lvl="1" indent="0">
              <a:buNone/>
            </a:pPr>
            <a:endParaRPr lang="en-US" sz="2000" dirty="0" smtClean="0"/>
          </a:p>
          <a:p>
            <a:pPr marL="0" indent="0">
              <a:buNone/>
            </a:pPr>
            <a:endParaRPr lang="en-US" sz="1800" dirty="0">
              <a:solidFill>
                <a:prstClr val="black"/>
              </a:solidFill>
            </a:endParaRPr>
          </a:p>
        </p:txBody>
      </p:sp>
      <p:pic>
        <p:nvPicPr>
          <p:cNvPr id="4" name="Picture 3"/>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6034280" y="5782310"/>
            <a:ext cx="3086100" cy="1075690"/>
          </a:xfrm>
          <a:prstGeom prst="rect">
            <a:avLst/>
          </a:prstGeom>
          <a:noFill/>
          <a:ln>
            <a:noFill/>
          </a:ln>
        </p:spPr>
      </p:pic>
      <p:sp>
        <p:nvSpPr>
          <p:cNvPr id="6" name="Rectangle 5"/>
          <p:cNvSpPr/>
          <p:nvPr/>
        </p:nvSpPr>
        <p:spPr>
          <a:xfrm>
            <a:off x="838200" y="304800"/>
            <a:ext cx="6054991" cy="523220"/>
          </a:xfrm>
          <a:prstGeom prst="rect">
            <a:avLst/>
          </a:prstGeom>
        </p:spPr>
        <p:txBody>
          <a:bodyPr wrap="none">
            <a:spAutoFit/>
          </a:bodyPr>
          <a:lstStyle/>
          <a:p>
            <a:r>
              <a:rPr lang="en-US" sz="2800" b="1" dirty="0">
                <a:solidFill>
                  <a:schemeClr val="accent1"/>
                </a:solidFill>
              </a:rPr>
              <a:t>HOW IS THE PROGRAM IMPLEMENTED </a:t>
            </a:r>
          </a:p>
        </p:txBody>
      </p:sp>
    </p:spTree>
    <p:custDataLst>
      <p:tags r:id="rId1"/>
    </p:custDataLst>
    <p:extLst>
      <p:ext uri="{BB962C8B-B14F-4D97-AF65-F5344CB8AC3E}">
        <p14:creationId xmlns:p14="http://schemas.microsoft.com/office/powerpoint/2010/main" val="3258445953"/>
      </p:ext>
    </p:extLst>
  </p:cSld>
  <p:clrMapOvr>
    <a:masterClrMapping/>
  </p:clrMapOvr>
  <p:transition spd="slow">
    <p:wipe dir="d"/>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custDataLst>
              <p:tags r:id="rId2"/>
            </p:custDataLst>
          </p:nvPr>
        </p:nvSpPr>
        <p:spPr>
          <a:xfrm>
            <a:off x="990600" y="1066800"/>
            <a:ext cx="7696200" cy="5105400"/>
          </a:xfrm>
        </p:spPr>
        <p:txBody>
          <a:bodyPr>
            <a:normAutofit lnSpcReduction="10000"/>
          </a:bodyPr>
          <a:lstStyle/>
          <a:p>
            <a:pPr indent="-247650"/>
            <a:r>
              <a:rPr lang="en-US" sz="2000" dirty="0"/>
              <a:t>The </a:t>
            </a:r>
            <a:r>
              <a:rPr lang="en-US" sz="2000" i="1" dirty="0"/>
              <a:t>Feeding Program </a:t>
            </a:r>
            <a:r>
              <a:rPr lang="en-US" sz="2000" dirty="0"/>
              <a:t>is one of the most successful and longest running feeding program established in 2001. To date, close to 45,000 of the most malnourished children from various communities have benefited from it.</a:t>
            </a:r>
          </a:p>
          <a:p>
            <a:pPr indent="-247650"/>
            <a:r>
              <a:rPr lang="en-US" sz="2000" dirty="0"/>
              <a:t>Children beneficiaries are weighed before and after the 6-month feeding period to monitor the progress of the program. The consistent results show that the children's nutritional status have improved significantly, i.e. from severely malnourished to normal or a 98% improvement in overall weight and nutrition status.</a:t>
            </a:r>
          </a:p>
          <a:p>
            <a:pPr indent="-247650"/>
            <a:r>
              <a:rPr lang="en-US" sz="2000" dirty="0"/>
              <a:t>The milk requirement of the project is provided by Mead Johnson</a:t>
            </a:r>
          </a:p>
          <a:p>
            <a:pPr indent="-247650"/>
            <a:r>
              <a:rPr lang="en-US" sz="2000" dirty="0"/>
              <a:t>Community based program, the children's health is addressed during the short brain development age that ends at 6 years. </a:t>
            </a:r>
          </a:p>
          <a:p>
            <a:pPr indent="-247650"/>
            <a:r>
              <a:rPr lang="en-US" sz="2000" dirty="0"/>
              <a:t>Eating habits are established in the hope that the children do not revert back to being malnourished. In addition their parents are taught how to prepare low-cost but nutritionally-rich food on the family dinner table and how to best care for their families</a:t>
            </a:r>
          </a:p>
          <a:p>
            <a:pPr indent="-247650"/>
            <a:endParaRPr lang="en-US" sz="2000" dirty="0"/>
          </a:p>
        </p:txBody>
      </p:sp>
      <p:pic>
        <p:nvPicPr>
          <p:cNvPr id="4" name="Picture 3"/>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6039092" y="5782310"/>
            <a:ext cx="3086100" cy="1075690"/>
          </a:xfrm>
          <a:prstGeom prst="rect">
            <a:avLst/>
          </a:prstGeom>
          <a:noFill/>
          <a:ln>
            <a:noFill/>
          </a:ln>
        </p:spPr>
      </p:pic>
      <p:sp>
        <p:nvSpPr>
          <p:cNvPr id="6" name="Rectangle 5"/>
          <p:cNvSpPr/>
          <p:nvPr/>
        </p:nvSpPr>
        <p:spPr>
          <a:xfrm>
            <a:off x="838200" y="304800"/>
            <a:ext cx="1345625" cy="523220"/>
          </a:xfrm>
          <a:prstGeom prst="rect">
            <a:avLst/>
          </a:prstGeom>
        </p:spPr>
        <p:txBody>
          <a:bodyPr wrap="none">
            <a:spAutoFit/>
          </a:bodyPr>
          <a:lstStyle/>
          <a:p>
            <a:r>
              <a:rPr lang="en-US" sz="2800" b="1" dirty="0" smtClean="0">
                <a:solidFill>
                  <a:schemeClr val="accent1"/>
                </a:solidFill>
              </a:rPr>
              <a:t>IMPACT</a:t>
            </a:r>
            <a:endParaRPr lang="en-US" sz="2800" b="1" dirty="0">
              <a:solidFill>
                <a:schemeClr val="accent1"/>
              </a:solidFill>
            </a:endParaRPr>
          </a:p>
        </p:txBody>
      </p:sp>
    </p:spTree>
    <p:custDataLst>
      <p:tags r:id="rId1"/>
    </p:custDataLst>
    <p:extLst>
      <p:ext uri="{BB962C8B-B14F-4D97-AF65-F5344CB8AC3E}">
        <p14:creationId xmlns:p14="http://schemas.microsoft.com/office/powerpoint/2010/main" val="3388870862"/>
      </p:ext>
    </p:extLst>
  </p:cSld>
  <p:clrMapOvr>
    <a:masterClrMapping/>
  </p:clrMapOvr>
  <p:transition spd="slow">
    <p:wipe dir="d"/>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custDataLst>
              <p:tags r:id="rId2"/>
            </p:custDataLst>
          </p:nvPr>
        </p:nvSpPr>
        <p:spPr>
          <a:xfrm>
            <a:off x="838200" y="1075690"/>
            <a:ext cx="8077200" cy="5020310"/>
          </a:xfrm>
        </p:spPr>
        <p:txBody>
          <a:bodyPr>
            <a:noAutofit/>
          </a:bodyPr>
          <a:lstStyle/>
          <a:p>
            <a:pPr marL="0" indent="0">
              <a:buNone/>
            </a:pPr>
            <a:r>
              <a:rPr lang="en-US" sz="2000" u="sng" dirty="0" smtClean="0"/>
              <a:t>Partners and Coordination</a:t>
            </a:r>
          </a:p>
          <a:p>
            <a:pPr indent="-247650"/>
            <a:r>
              <a:rPr lang="en-US" sz="2000" dirty="0" smtClean="0"/>
              <a:t>DSWD</a:t>
            </a:r>
            <a:r>
              <a:rPr lang="en-US" sz="2000" dirty="0"/>
              <a:t> (Department of Social Welfare and </a:t>
            </a:r>
            <a:r>
              <a:rPr lang="en-US" sz="2000" dirty="0" smtClean="0"/>
              <a:t>Development (a </a:t>
            </a:r>
            <a:r>
              <a:rPr lang="en-US" sz="2000" dirty="0"/>
              <a:t>national Agency under the office of the </a:t>
            </a:r>
            <a:r>
              <a:rPr lang="en-US" sz="2000" dirty="0" smtClean="0"/>
              <a:t>President) </a:t>
            </a:r>
            <a:r>
              <a:rPr lang="en-US" sz="2000" dirty="0"/>
              <a:t> and LGU </a:t>
            </a:r>
            <a:r>
              <a:rPr lang="en-US" sz="2000" dirty="0" smtClean="0"/>
              <a:t>(Local </a:t>
            </a:r>
            <a:r>
              <a:rPr lang="en-US" sz="2000" dirty="0"/>
              <a:t>Government Unit or Taguig Local Government)  are active partners in </a:t>
            </a:r>
            <a:r>
              <a:rPr lang="en-US" sz="2000" dirty="0" smtClean="0"/>
              <a:t>implementation</a:t>
            </a:r>
          </a:p>
          <a:p>
            <a:pPr indent="-247650">
              <a:buNone/>
            </a:pPr>
            <a:r>
              <a:rPr lang="en-US" sz="2000" dirty="0"/>
              <a:t> </a:t>
            </a:r>
            <a:endParaRPr lang="en-US" sz="2000" dirty="0" smtClean="0"/>
          </a:p>
          <a:p>
            <a:pPr indent="-247650"/>
            <a:r>
              <a:rPr lang="en-US" sz="2000" dirty="0" smtClean="0"/>
              <a:t>Kabisig </a:t>
            </a:r>
            <a:r>
              <a:rPr lang="en-US" sz="2000" dirty="0"/>
              <a:t>conceptualized the program and is the overall in-charge of coordination. </a:t>
            </a:r>
            <a:br>
              <a:rPr lang="en-US" sz="2000" dirty="0"/>
            </a:br>
            <a:endParaRPr lang="en-US" sz="2000" dirty="0" smtClean="0"/>
          </a:p>
          <a:p>
            <a:pPr indent="-247650"/>
            <a:r>
              <a:rPr lang="en-US" sz="2000" dirty="0" smtClean="0"/>
              <a:t>DSWD </a:t>
            </a:r>
            <a:r>
              <a:rPr lang="en-US" sz="2000" dirty="0"/>
              <a:t>provides technical supports and wide reach, mobilizing regional offices to help in the social </a:t>
            </a:r>
            <a:r>
              <a:rPr lang="en-US" sz="2000" dirty="0" smtClean="0"/>
              <a:t>preparation </a:t>
            </a:r>
            <a:r>
              <a:rPr lang="en-US" sz="2000" dirty="0"/>
              <a:t>and organizations.</a:t>
            </a:r>
            <a:br>
              <a:rPr lang="en-US" sz="2000" dirty="0"/>
            </a:br>
            <a:endParaRPr lang="en-US" sz="2000" dirty="0" smtClean="0"/>
          </a:p>
          <a:p>
            <a:pPr indent="-247650"/>
            <a:r>
              <a:rPr lang="en-US" sz="2000" dirty="0" smtClean="0"/>
              <a:t>LGU </a:t>
            </a:r>
            <a:r>
              <a:rPr lang="en-US" sz="2000" dirty="0"/>
              <a:t>fully supports the program thru its local </a:t>
            </a:r>
            <a:r>
              <a:rPr lang="en-US" sz="2000" i="1" dirty="0"/>
              <a:t>Social Services Dept</a:t>
            </a:r>
            <a:r>
              <a:rPr lang="en-US" sz="2000" dirty="0"/>
              <a:t>. and links it  to the barangay </a:t>
            </a:r>
            <a:r>
              <a:rPr lang="en-US" sz="2000" dirty="0" smtClean="0"/>
              <a:t>level </a:t>
            </a:r>
            <a:r>
              <a:rPr lang="en-US" sz="2000" dirty="0"/>
              <a:t>- Implementing support as the program is in their area and beneficiaries are their constituents.</a:t>
            </a:r>
          </a:p>
          <a:p>
            <a:pPr marL="0" indent="0">
              <a:buNone/>
            </a:pPr>
            <a:endParaRPr lang="en-US" sz="2000" dirty="0">
              <a:solidFill>
                <a:prstClr val="black"/>
              </a:solidFill>
            </a:endParaRPr>
          </a:p>
          <a:p>
            <a:pPr marL="514350" indent="-514350">
              <a:buFont typeface="+mj-lt"/>
              <a:buAutoNum type="arabicPeriod"/>
            </a:pPr>
            <a:endParaRPr lang="en-US" sz="2200" dirty="0">
              <a:solidFill>
                <a:prstClr val="black"/>
              </a:solidFill>
            </a:endParaRPr>
          </a:p>
          <a:p>
            <a:pPr marL="0" indent="0">
              <a:buNone/>
            </a:pPr>
            <a:endParaRPr lang="en-US" sz="2800" dirty="0">
              <a:solidFill>
                <a:prstClr val="black"/>
              </a:solidFill>
            </a:endParaRPr>
          </a:p>
          <a:p>
            <a:pPr marL="514350" indent="-514350">
              <a:buFont typeface="+mj-lt"/>
              <a:buAutoNum type="arabicPeriod"/>
            </a:pPr>
            <a:endParaRPr lang="en-US" sz="1800" dirty="0">
              <a:solidFill>
                <a:prstClr val="black"/>
              </a:solidFill>
            </a:endParaRPr>
          </a:p>
          <a:p>
            <a:pPr marL="0" indent="0">
              <a:buNone/>
            </a:pPr>
            <a:endParaRPr lang="en-US" sz="1800" dirty="0">
              <a:solidFill>
                <a:prstClr val="black"/>
              </a:solidFill>
            </a:endParaRPr>
          </a:p>
        </p:txBody>
      </p:sp>
      <p:pic>
        <p:nvPicPr>
          <p:cNvPr id="4" name="Picture 3"/>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6034280" y="5782310"/>
            <a:ext cx="3086100" cy="1075690"/>
          </a:xfrm>
          <a:prstGeom prst="rect">
            <a:avLst/>
          </a:prstGeom>
          <a:noFill/>
          <a:ln>
            <a:noFill/>
          </a:ln>
        </p:spPr>
      </p:pic>
      <p:sp>
        <p:nvSpPr>
          <p:cNvPr id="2" name="Rectangle 1"/>
          <p:cNvSpPr/>
          <p:nvPr/>
        </p:nvSpPr>
        <p:spPr>
          <a:xfrm>
            <a:off x="838200" y="304800"/>
            <a:ext cx="6054991" cy="523220"/>
          </a:xfrm>
          <a:prstGeom prst="rect">
            <a:avLst/>
          </a:prstGeom>
        </p:spPr>
        <p:txBody>
          <a:bodyPr wrap="none">
            <a:spAutoFit/>
          </a:bodyPr>
          <a:lstStyle/>
          <a:p>
            <a:r>
              <a:rPr lang="en-US" sz="2800" b="1" dirty="0">
                <a:solidFill>
                  <a:schemeClr val="accent1"/>
                </a:solidFill>
              </a:rPr>
              <a:t>HOW IS THE PROGRAM IMPLEMENTED </a:t>
            </a:r>
          </a:p>
        </p:txBody>
      </p:sp>
    </p:spTree>
    <p:custDataLst>
      <p:tags r:id="rId1"/>
    </p:custDataLst>
    <p:extLst>
      <p:ext uri="{BB962C8B-B14F-4D97-AF65-F5344CB8AC3E}">
        <p14:creationId xmlns:p14="http://schemas.microsoft.com/office/powerpoint/2010/main" val="3465505020"/>
      </p:ext>
    </p:extLst>
  </p:cSld>
  <p:clrMapOvr>
    <a:masterClrMapping/>
  </p:clrMapOvr>
  <p:transition spd="slow">
    <p:wipe dir="d"/>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custDataLst>
              <p:tags r:id="rId2"/>
            </p:custDataLst>
          </p:nvPr>
        </p:nvSpPr>
        <p:spPr>
          <a:xfrm>
            <a:off x="838200" y="1066800"/>
            <a:ext cx="8153400" cy="5361296"/>
          </a:xfrm>
        </p:spPr>
        <p:txBody>
          <a:bodyPr>
            <a:normAutofit fontScale="92500" lnSpcReduction="10000"/>
          </a:bodyPr>
          <a:lstStyle/>
          <a:p>
            <a:pPr marL="0" indent="0">
              <a:buNone/>
            </a:pPr>
            <a:r>
              <a:rPr lang="en-US" sz="2000" u="sng" dirty="0"/>
              <a:t>Partners </a:t>
            </a:r>
            <a:r>
              <a:rPr lang="en-US" sz="2000" u="sng" dirty="0" smtClean="0"/>
              <a:t>continued</a:t>
            </a:r>
            <a:r>
              <a:rPr lang="en-US" sz="2000" dirty="0" smtClean="0"/>
              <a:t>……</a:t>
            </a:r>
            <a:endParaRPr lang="en-US" sz="2000" dirty="0"/>
          </a:p>
          <a:p>
            <a:pPr indent="-247650">
              <a:lnSpc>
                <a:spcPct val="110000"/>
              </a:lnSpc>
              <a:spcBef>
                <a:spcPts val="600"/>
              </a:spcBef>
            </a:pPr>
            <a:r>
              <a:rPr lang="en-US" sz="2000" i="1" dirty="0"/>
              <a:t>Kabisig ng Kalahi (Kabisig</a:t>
            </a:r>
            <a:r>
              <a:rPr lang="en-US" sz="2000" dirty="0" smtClean="0"/>
              <a:t>): </a:t>
            </a:r>
            <a:r>
              <a:rPr lang="en-US" sz="2000" dirty="0"/>
              <a:t>is a non-government organization (NGO) founded by Vickie Wieneke in 2001 in full partnership with the Department of Social Welfare and Development (DSWD) to help children of families in depressed and marginalized communities get access to proper nutrition. Their flagship entry point program is the Supplemental Feeding (SF) For Malnourished Children.</a:t>
            </a:r>
          </a:p>
          <a:p>
            <a:pPr indent="-247650">
              <a:lnSpc>
                <a:spcPct val="110000"/>
              </a:lnSpc>
              <a:spcBef>
                <a:spcPts val="600"/>
              </a:spcBef>
            </a:pPr>
            <a:r>
              <a:rPr lang="en-US" sz="2000" i="1" dirty="0" smtClean="0"/>
              <a:t>Local </a:t>
            </a:r>
            <a:r>
              <a:rPr lang="en-US" sz="2000" i="1" dirty="0"/>
              <a:t>Government Unit (LGU</a:t>
            </a:r>
            <a:r>
              <a:rPr lang="en-US" sz="2000" dirty="0" smtClean="0"/>
              <a:t>): </a:t>
            </a:r>
            <a:r>
              <a:rPr lang="en-US" sz="2000" dirty="0"/>
              <a:t>Public officials of the barangays and municipalities where the program is implemented also take part in the activities particularly in the organizing and training of the mother groups</a:t>
            </a:r>
            <a:r>
              <a:rPr lang="en-US" sz="2000" dirty="0" smtClean="0"/>
              <a:t>.</a:t>
            </a:r>
          </a:p>
          <a:p>
            <a:pPr indent="-247650">
              <a:lnSpc>
                <a:spcPct val="110000"/>
              </a:lnSpc>
              <a:spcBef>
                <a:spcPts val="600"/>
              </a:spcBef>
            </a:pPr>
            <a:r>
              <a:rPr lang="en-US" sz="2000" dirty="0"/>
              <a:t>DSWD (Department of Social Welfare and Development</a:t>
            </a:r>
          </a:p>
          <a:p>
            <a:pPr indent="-247650">
              <a:lnSpc>
                <a:spcPct val="110000"/>
              </a:lnSpc>
              <a:spcBef>
                <a:spcPts val="600"/>
              </a:spcBef>
            </a:pPr>
            <a:r>
              <a:rPr lang="en-US" sz="2000" dirty="0" smtClean="0"/>
              <a:t>Mead </a:t>
            </a:r>
            <a:r>
              <a:rPr lang="en-US" sz="2000" dirty="0"/>
              <a:t>Johnson Nutrition (MJN) Philippines Mead Johnson Nutrition has led the way in developing safe, high-quality, innovative products to help meet the nutritional needs of infants and children. With more than 70 products in over 50 countries, Mead Johnson products are trusted by millions of parents and healthcare professionals around the world. Proper nutrition is critical to providing a child with a best start in life</a:t>
            </a:r>
            <a:r>
              <a:rPr lang="en-US" sz="2000" dirty="0" smtClean="0"/>
              <a:t>.</a:t>
            </a:r>
            <a:endParaRPr lang="en-US" sz="2000" dirty="0"/>
          </a:p>
        </p:txBody>
      </p:sp>
      <p:pic>
        <p:nvPicPr>
          <p:cNvPr id="4" name="Picture 3"/>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6039092" y="5782310"/>
            <a:ext cx="3086100" cy="1075690"/>
          </a:xfrm>
          <a:prstGeom prst="rect">
            <a:avLst/>
          </a:prstGeom>
          <a:noFill/>
          <a:ln>
            <a:noFill/>
          </a:ln>
        </p:spPr>
      </p:pic>
      <p:sp>
        <p:nvSpPr>
          <p:cNvPr id="6" name="Rectangle 5"/>
          <p:cNvSpPr/>
          <p:nvPr/>
        </p:nvSpPr>
        <p:spPr>
          <a:xfrm>
            <a:off x="838200" y="304800"/>
            <a:ext cx="6054991" cy="523220"/>
          </a:xfrm>
          <a:prstGeom prst="rect">
            <a:avLst/>
          </a:prstGeom>
        </p:spPr>
        <p:txBody>
          <a:bodyPr wrap="none">
            <a:spAutoFit/>
          </a:bodyPr>
          <a:lstStyle/>
          <a:p>
            <a:pPr>
              <a:spcBef>
                <a:spcPct val="0"/>
              </a:spcBef>
            </a:pPr>
            <a:r>
              <a:rPr lang="en-US" sz="2800" b="1" dirty="0">
                <a:solidFill>
                  <a:srgbClr val="1F497D">
                    <a:lumMod val="60000"/>
                    <a:lumOff val="40000"/>
                  </a:srgbClr>
                </a:solidFill>
                <a:latin typeface="+mj-lt"/>
                <a:ea typeface="+mj-ea"/>
                <a:cs typeface="+mj-cs"/>
              </a:rPr>
              <a:t>HOW IS THE PROGRAM IMPLEMENTED </a:t>
            </a:r>
          </a:p>
        </p:txBody>
      </p:sp>
    </p:spTree>
    <p:custDataLst>
      <p:tags r:id="rId1"/>
    </p:custDataLst>
    <p:extLst>
      <p:ext uri="{BB962C8B-B14F-4D97-AF65-F5344CB8AC3E}">
        <p14:creationId xmlns:p14="http://schemas.microsoft.com/office/powerpoint/2010/main" val="347311416"/>
      </p:ext>
    </p:extLst>
  </p:cSld>
  <p:clrMapOvr>
    <a:masterClrMapping/>
  </p:clrMapOvr>
  <p:transition spd="slow">
    <p:wipe dir="d"/>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custDataLst>
              <p:tags r:id="rId2"/>
            </p:custDataLst>
          </p:nvPr>
        </p:nvSpPr>
        <p:spPr>
          <a:xfrm>
            <a:off x="838200" y="1143000"/>
            <a:ext cx="7848600" cy="5486400"/>
          </a:xfrm>
        </p:spPr>
        <p:txBody>
          <a:bodyPr>
            <a:normAutofit fontScale="62500" lnSpcReduction="20000"/>
          </a:bodyPr>
          <a:lstStyle/>
          <a:p>
            <a:pPr marL="0" indent="0">
              <a:buNone/>
            </a:pPr>
            <a:r>
              <a:rPr lang="en-US" sz="2900" i="1" dirty="0" smtClean="0">
                <a:solidFill>
                  <a:srgbClr val="4F81BD"/>
                </a:solidFill>
              </a:rPr>
              <a:t>For </a:t>
            </a:r>
            <a:r>
              <a:rPr lang="en-US" sz="2900" i="1" dirty="0">
                <a:solidFill>
                  <a:srgbClr val="4F81BD"/>
                </a:solidFill>
              </a:rPr>
              <a:t>Malnourished Children  </a:t>
            </a:r>
            <a:r>
              <a:rPr lang="en-US" sz="2900" i="1" dirty="0" smtClean="0">
                <a:solidFill>
                  <a:srgbClr val="4F81BD"/>
                </a:solidFill>
              </a:rPr>
              <a:t>&amp;run  </a:t>
            </a:r>
            <a:r>
              <a:rPr lang="en-US" sz="2900" i="1" dirty="0">
                <a:solidFill>
                  <a:srgbClr val="4F81BD"/>
                </a:solidFill>
              </a:rPr>
              <a:t>in the local communities/ </a:t>
            </a:r>
            <a:r>
              <a:rPr lang="en-US" sz="2900" i="1" dirty="0" smtClean="0">
                <a:solidFill>
                  <a:srgbClr val="4F81BD"/>
                </a:solidFill>
              </a:rPr>
              <a:t>Barangays</a:t>
            </a:r>
            <a:r>
              <a:rPr lang="en-US" sz="2900" i="1" dirty="0">
                <a:solidFill>
                  <a:srgbClr val="4F81BD"/>
                </a:solidFill>
              </a:rPr>
              <a:t> </a:t>
            </a:r>
            <a:endParaRPr lang="en-US" sz="2900" i="1" dirty="0" smtClean="0">
              <a:solidFill>
                <a:srgbClr val="4F81BD"/>
              </a:solidFill>
            </a:endParaRPr>
          </a:p>
          <a:p>
            <a:pPr marL="0" indent="0">
              <a:buNone/>
            </a:pPr>
            <a:endParaRPr lang="en-US" sz="2900" dirty="0"/>
          </a:p>
          <a:p>
            <a:pPr indent="-247650"/>
            <a:r>
              <a:rPr lang="en-US" sz="2900" dirty="0"/>
              <a:t>The Supplemental Feeding Program is implemented over a six month period (120 feeding days) in the selected </a:t>
            </a:r>
            <a:r>
              <a:rPr lang="en-US" sz="2900" dirty="0" smtClean="0"/>
              <a:t>barangays.</a:t>
            </a:r>
          </a:p>
          <a:p>
            <a:pPr indent="-247650"/>
            <a:endParaRPr lang="en-US" sz="2900" dirty="0" smtClean="0"/>
          </a:p>
          <a:p>
            <a:pPr indent="-247650"/>
            <a:r>
              <a:rPr lang="en-US" sz="2900" dirty="0" smtClean="0"/>
              <a:t>Selected</a:t>
            </a:r>
            <a:r>
              <a:rPr lang="en-US" sz="2900" dirty="0"/>
              <a:t> beneficiaries who are severely underweight and under the nutritional level are identified by the Barangay Health </a:t>
            </a:r>
            <a:r>
              <a:rPr lang="en-US" sz="2900" dirty="0" smtClean="0"/>
              <a:t>Center</a:t>
            </a:r>
          </a:p>
          <a:p>
            <a:pPr indent="-247650">
              <a:buNone/>
            </a:pPr>
            <a:endParaRPr lang="en-US" sz="2900" dirty="0"/>
          </a:p>
          <a:p>
            <a:pPr indent="-247650"/>
            <a:r>
              <a:rPr lang="en-US" sz="2900" dirty="0"/>
              <a:t>The aim of the program is to deploy a holistic supplementary feeding program designed to effectively rehabilitate wasted and severely malnourished children 3 years old and up </a:t>
            </a:r>
            <a:endParaRPr lang="en-US" sz="2900" dirty="0" smtClean="0"/>
          </a:p>
          <a:p>
            <a:pPr indent="-247650"/>
            <a:endParaRPr lang="en-US" sz="2900" dirty="0" smtClean="0"/>
          </a:p>
          <a:p>
            <a:pPr indent="-247650"/>
            <a:r>
              <a:rPr lang="en-US" sz="2900" dirty="0" smtClean="0"/>
              <a:t>Each </a:t>
            </a:r>
            <a:r>
              <a:rPr lang="en-US" sz="2900" dirty="0"/>
              <a:t>Program will run for 120 feeding days, where low-cost but highly nutritious hot meals are prepared by the parents, given to the beneficiaries during lunch supplemented by a glass of milk. </a:t>
            </a:r>
            <a:endParaRPr lang="en-US" sz="2900" dirty="0" smtClean="0"/>
          </a:p>
          <a:p>
            <a:endParaRPr lang="en-US" sz="2900" dirty="0" smtClean="0"/>
          </a:p>
          <a:p>
            <a:pPr marL="0" indent="0">
              <a:buNone/>
            </a:pPr>
            <a:r>
              <a:rPr lang="en-US" sz="2900" b="1" u="sng" dirty="0" smtClean="0">
                <a:solidFill>
                  <a:srgbClr val="4F81BD"/>
                </a:solidFill>
              </a:rPr>
              <a:t>Barangays</a:t>
            </a:r>
            <a:endParaRPr lang="en-US" sz="2900" b="1" u="sng" dirty="0">
              <a:solidFill>
                <a:srgbClr val="4F81BD"/>
              </a:solidFill>
            </a:endParaRPr>
          </a:p>
          <a:p>
            <a:r>
              <a:rPr lang="en-US" sz="2900" dirty="0" smtClean="0"/>
              <a:t>Kids </a:t>
            </a:r>
            <a:r>
              <a:rPr lang="en-US" sz="2900" dirty="0"/>
              <a:t>from school of Gat Andres </a:t>
            </a:r>
            <a:r>
              <a:rPr lang="en-US" sz="2900" dirty="0" smtClean="0"/>
              <a:t>Bonifacio</a:t>
            </a:r>
          </a:p>
          <a:p>
            <a:r>
              <a:rPr lang="en-US" sz="2900" dirty="0" smtClean="0"/>
              <a:t>Western </a:t>
            </a:r>
            <a:r>
              <a:rPr lang="en-US" sz="2900" dirty="0"/>
              <a:t>Bicutan Barangay</a:t>
            </a:r>
          </a:p>
          <a:p>
            <a:r>
              <a:rPr lang="en-US" sz="2900" dirty="0"/>
              <a:t>Fort Bonifacio Barangay</a:t>
            </a:r>
          </a:p>
          <a:p>
            <a:endParaRPr lang="en-US" sz="2900" dirty="0"/>
          </a:p>
          <a:p>
            <a:endParaRPr lang="en-US" sz="2900" dirty="0"/>
          </a:p>
          <a:p>
            <a:endParaRPr lang="en-US" sz="2900" dirty="0"/>
          </a:p>
        </p:txBody>
      </p:sp>
      <p:pic>
        <p:nvPicPr>
          <p:cNvPr id="4" name="Picture 3"/>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6039092" y="5782310"/>
            <a:ext cx="3086100" cy="1075690"/>
          </a:xfrm>
          <a:prstGeom prst="rect">
            <a:avLst/>
          </a:prstGeom>
          <a:noFill/>
          <a:ln>
            <a:noFill/>
          </a:ln>
        </p:spPr>
      </p:pic>
      <p:sp>
        <p:nvSpPr>
          <p:cNvPr id="6" name="Title 1"/>
          <p:cNvSpPr>
            <a:spLocks noGrp="1"/>
          </p:cNvSpPr>
          <p:nvPr>
            <p:ph type="title"/>
          </p:nvPr>
        </p:nvSpPr>
        <p:spPr>
          <a:xfrm>
            <a:off x="762000" y="269632"/>
            <a:ext cx="8077200" cy="949568"/>
          </a:xfrm>
        </p:spPr>
        <p:txBody>
          <a:bodyPr>
            <a:normAutofit/>
          </a:bodyPr>
          <a:lstStyle/>
          <a:p>
            <a:r>
              <a:rPr lang="en-US" sz="2800" b="1" dirty="0">
                <a:solidFill>
                  <a:srgbClr val="1F497D">
                    <a:lumMod val="60000"/>
                    <a:lumOff val="40000"/>
                  </a:srgbClr>
                </a:solidFill>
              </a:rPr>
              <a:t>RECIPIENT OF THE PROGRAM</a:t>
            </a:r>
            <a:endParaRPr lang="en-GB" sz="2800" b="1" dirty="0">
              <a:solidFill>
                <a:srgbClr val="1F497D">
                  <a:lumMod val="60000"/>
                  <a:lumOff val="40000"/>
                </a:srgbClr>
              </a:solidFill>
            </a:endParaRPr>
          </a:p>
        </p:txBody>
      </p:sp>
    </p:spTree>
    <p:custDataLst>
      <p:tags r:id="rId1"/>
    </p:custDataLst>
    <p:extLst>
      <p:ext uri="{BB962C8B-B14F-4D97-AF65-F5344CB8AC3E}">
        <p14:creationId xmlns:p14="http://schemas.microsoft.com/office/powerpoint/2010/main" val="824450825"/>
      </p:ext>
    </p:extLst>
  </p:cSld>
  <p:clrMapOvr>
    <a:masterClrMapping/>
  </p:clrMapOvr>
  <p:transition spd="slow">
    <p:wipe dir="d"/>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custDataLst>
              <p:tags r:id="rId2"/>
            </p:custDataLst>
          </p:nvPr>
        </p:nvSpPr>
        <p:spPr>
          <a:xfrm>
            <a:off x="838200" y="1066800"/>
            <a:ext cx="8153400" cy="5588976"/>
          </a:xfrm>
        </p:spPr>
        <p:txBody>
          <a:bodyPr>
            <a:normAutofit/>
          </a:bodyPr>
          <a:lstStyle/>
          <a:p>
            <a:pPr>
              <a:buFont typeface="Wingdings" panose="05000000000000000000" pitchFamily="2" charset="2"/>
              <a:buChar char="q"/>
            </a:pPr>
            <a:r>
              <a:rPr lang="en-US" sz="2200" dirty="0" smtClean="0"/>
              <a:t>The </a:t>
            </a:r>
            <a:r>
              <a:rPr lang="en-US" sz="2200" dirty="0"/>
              <a:t>Rotary BGC Central has only </a:t>
            </a:r>
            <a:r>
              <a:rPr lang="en-US" sz="2200" dirty="0" smtClean="0"/>
              <a:t>22 </a:t>
            </a:r>
            <a:r>
              <a:rPr lang="en-US" sz="2200" dirty="0"/>
              <a:t>members, </a:t>
            </a:r>
            <a:r>
              <a:rPr lang="en-US" sz="2200" dirty="0" smtClean="0"/>
              <a:t>chartered</a:t>
            </a:r>
            <a:r>
              <a:rPr lang="en-US" sz="2200" dirty="0" smtClean="0"/>
              <a:t> </a:t>
            </a:r>
            <a:r>
              <a:rPr lang="en-US" sz="2200" dirty="0"/>
              <a:t>on the 23</a:t>
            </a:r>
            <a:r>
              <a:rPr lang="en-US" sz="2200" baseline="30000" dirty="0"/>
              <a:t>rd</a:t>
            </a:r>
            <a:r>
              <a:rPr lang="en-US" sz="2200" dirty="0"/>
              <a:t> Feb 2017 ! </a:t>
            </a:r>
          </a:p>
          <a:p>
            <a:pPr marL="0" indent="0">
              <a:buNone/>
            </a:pPr>
            <a:endParaRPr lang="en-US" sz="2200" dirty="0"/>
          </a:p>
          <a:p>
            <a:pPr>
              <a:buFont typeface="Wingdings" panose="05000000000000000000" pitchFamily="2" charset="2"/>
              <a:buChar char="q"/>
            </a:pPr>
            <a:r>
              <a:rPr lang="en-US" sz="2200" dirty="0"/>
              <a:t>This  </a:t>
            </a:r>
            <a:r>
              <a:rPr lang="en-US" sz="2200" dirty="0" smtClean="0"/>
              <a:t>will be our 2</a:t>
            </a:r>
            <a:r>
              <a:rPr lang="en-US" sz="2200" baseline="30000" dirty="0" smtClean="0"/>
              <a:t>nd</a:t>
            </a:r>
            <a:r>
              <a:rPr lang="en-US" sz="2200" dirty="0" smtClean="0"/>
              <a:t>  ‘Barangays’ community activity in 2018</a:t>
            </a:r>
          </a:p>
          <a:p>
            <a:pPr>
              <a:buFont typeface="Wingdings" panose="05000000000000000000" pitchFamily="2" charset="2"/>
              <a:buChar char="q"/>
            </a:pPr>
            <a:endParaRPr lang="en-US" sz="2200" dirty="0" smtClean="0"/>
          </a:p>
          <a:p>
            <a:pPr>
              <a:buFont typeface="Wingdings" panose="05000000000000000000" pitchFamily="2" charset="2"/>
              <a:buChar char="q"/>
            </a:pPr>
            <a:r>
              <a:rPr lang="en-US" sz="2200" dirty="0" smtClean="0"/>
              <a:t>First livelihood project </a:t>
            </a:r>
            <a:endParaRPr lang="en-US" sz="2200" dirty="0"/>
          </a:p>
          <a:p>
            <a:pPr marL="0" indent="0">
              <a:buNone/>
            </a:pPr>
            <a:endParaRPr lang="en-US" sz="2200" dirty="0"/>
          </a:p>
          <a:p>
            <a:pPr>
              <a:buFont typeface="Wingdings" panose="05000000000000000000" pitchFamily="2" charset="2"/>
              <a:buChar char="q"/>
            </a:pPr>
            <a:r>
              <a:rPr lang="en-US" sz="2200" dirty="0" smtClean="0"/>
              <a:t>2</a:t>
            </a:r>
            <a:r>
              <a:rPr lang="en-US" sz="2200" baseline="30000" dirty="0" smtClean="0"/>
              <a:t>nd</a:t>
            </a:r>
            <a:r>
              <a:rPr lang="en-US" sz="2200" dirty="0" smtClean="0"/>
              <a:t> event </a:t>
            </a:r>
            <a:r>
              <a:rPr lang="en-US" sz="2200" dirty="0"/>
              <a:t>with twin sister club of Rotary Nice Riviera Cote </a:t>
            </a:r>
            <a:r>
              <a:rPr lang="en-US" sz="2200" dirty="0" smtClean="0"/>
              <a:t>d’Azur for 2018 </a:t>
            </a:r>
          </a:p>
          <a:p>
            <a:pPr>
              <a:buFont typeface="Wingdings" panose="05000000000000000000" pitchFamily="2" charset="2"/>
              <a:buChar char="q"/>
            </a:pPr>
            <a:endParaRPr lang="en-US" sz="2200" dirty="0"/>
          </a:p>
          <a:p>
            <a:pPr>
              <a:buFont typeface="Wingdings" panose="05000000000000000000" pitchFamily="2" charset="2"/>
              <a:buChar char="q"/>
            </a:pPr>
            <a:r>
              <a:rPr lang="en-US" sz="2200" dirty="0" smtClean="0"/>
              <a:t>Passionate </a:t>
            </a:r>
            <a:r>
              <a:rPr lang="en-US" sz="2200" smtClean="0"/>
              <a:t>bunch </a:t>
            </a:r>
            <a:r>
              <a:rPr lang="en-US" sz="2200" smtClean="0"/>
              <a:t>determined </a:t>
            </a:r>
            <a:r>
              <a:rPr lang="en-US" sz="2200" dirty="0" smtClean="0"/>
              <a:t>to raise funds through clubs, corporations and  individuals  as well as fundraising events </a:t>
            </a:r>
          </a:p>
          <a:p>
            <a:pPr>
              <a:buFont typeface="Wingdings" panose="05000000000000000000" pitchFamily="2" charset="2"/>
              <a:buChar char="q"/>
            </a:pPr>
            <a:endParaRPr lang="en-US" sz="2200" dirty="0"/>
          </a:p>
          <a:p>
            <a:pPr>
              <a:buFont typeface="Wingdings" panose="05000000000000000000" pitchFamily="2" charset="2"/>
              <a:buChar char="q"/>
            </a:pPr>
            <a:endParaRPr lang="en-US" sz="2200" dirty="0"/>
          </a:p>
        </p:txBody>
      </p:sp>
      <p:pic>
        <p:nvPicPr>
          <p:cNvPr id="4" name="Picture 3"/>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6039092" y="5782310"/>
            <a:ext cx="3086100" cy="1075690"/>
          </a:xfrm>
          <a:prstGeom prst="rect">
            <a:avLst/>
          </a:prstGeom>
          <a:noFill/>
          <a:ln>
            <a:noFill/>
          </a:ln>
        </p:spPr>
      </p:pic>
      <p:sp>
        <p:nvSpPr>
          <p:cNvPr id="6" name="Title 1"/>
          <p:cNvSpPr>
            <a:spLocks noGrp="1"/>
          </p:cNvSpPr>
          <p:nvPr>
            <p:ph type="title"/>
          </p:nvPr>
        </p:nvSpPr>
        <p:spPr>
          <a:xfrm>
            <a:off x="762000" y="269632"/>
            <a:ext cx="8077200" cy="949568"/>
          </a:xfrm>
        </p:spPr>
        <p:txBody>
          <a:bodyPr>
            <a:normAutofit/>
          </a:bodyPr>
          <a:lstStyle/>
          <a:p>
            <a:r>
              <a:rPr lang="en-US" sz="2800" b="1" dirty="0" smtClean="0">
                <a:solidFill>
                  <a:srgbClr val="1F497D">
                    <a:lumMod val="60000"/>
                    <a:lumOff val="40000"/>
                  </a:srgbClr>
                </a:solidFill>
              </a:rPr>
              <a:t>FUN FACTS</a:t>
            </a:r>
            <a:endParaRPr lang="en-GB" sz="2800" b="1" dirty="0">
              <a:solidFill>
                <a:srgbClr val="1F497D">
                  <a:lumMod val="60000"/>
                  <a:lumOff val="40000"/>
                </a:srgbClr>
              </a:solidFill>
            </a:endParaRPr>
          </a:p>
        </p:txBody>
      </p:sp>
    </p:spTree>
    <p:custDataLst>
      <p:tags r:id="rId1"/>
    </p:custDataLst>
    <p:extLst>
      <p:ext uri="{BB962C8B-B14F-4D97-AF65-F5344CB8AC3E}">
        <p14:creationId xmlns:p14="http://schemas.microsoft.com/office/powerpoint/2010/main" val="621542037"/>
      </p:ext>
    </p:extLst>
  </p:cSld>
  <p:clrMapOvr>
    <a:masterClrMapping/>
  </p:clrMapOvr>
  <p:transition spd="slow">
    <p:wipe dir="d"/>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943600" y="5812740"/>
            <a:ext cx="3086100" cy="1075690"/>
          </a:xfrm>
          <a:prstGeom prst="rect">
            <a:avLst/>
          </a:prstGeom>
          <a:noFill/>
          <a:ln>
            <a:noFill/>
          </a:ln>
        </p:spPr>
      </p:pic>
      <p:pic>
        <p:nvPicPr>
          <p:cNvPr id="2" name="Picture 1"/>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152400" y="3433549"/>
            <a:ext cx="3648000" cy="2736000"/>
          </a:xfrm>
          <a:prstGeom prst="rect">
            <a:avLst/>
          </a:prstGeom>
        </p:spPr>
      </p:pic>
      <p:pic>
        <p:nvPicPr>
          <p:cNvPr id="8" name="Picture 7"/>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152400" y="304800"/>
            <a:ext cx="3581400" cy="2686050"/>
          </a:xfrm>
          <a:prstGeom prst="rect">
            <a:avLst/>
          </a:prstGeom>
        </p:spPr>
      </p:pic>
      <p:pic>
        <p:nvPicPr>
          <p:cNvPr id="7" name="Picture 6"/>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a:off x="3657600" y="228600"/>
            <a:ext cx="3310293" cy="1931004"/>
          </a:xfrm>
          <a:prstGeom prst="rect">
            <a:avLst/>
          </a:prstGeom>
        </p:spPr>
      </p:pic>
      <p:pic>
        <p:nvPicPr>
          <p:cNvPr id="9" name="Picture 8"/>
          <p:cNvPicPr>
            <a:picLocks noChangeAspect="1"/>
          </p:cNvPicPr>
          <p:nvPr/>
        </p:nvPicPr>
        <p:blipFill>
          <a:blip r:embed="rId7" cstate="email">
            <a:extLst>
              <a:ext uri="{28A0092B-C50C-407E-A947-70E740481C1C}">
                <a14:useLocalDpi xmlns:a14="http://schemas.microsoft.com/office/drawing/2010/main" val="0"/>
              </a:ext>
            </a:extLst>
          </a:blip>
          <a:stretch>
            <a:fillRect/>
          </a:stretch>
        </p:blipFill>
        <p:spPr>
          <a:xfrm rot="5400000">
            <a:off x="3447000" y="3853549"/>
            <a:ext cx="3360000" cy="2520000"/>
          </a:xfrm>
          <a:prstGeom prst="rect">
            <a:avLst/>
          </a:prstGeom>
        </p:spPr>
      </p:pic>
      <p:pic>
        <p:nvPicPr>
          <p:cNvPr id="10" name="Picture 9"/>
          <p:cNvPicPr>
            <a:picLocks noChangeAspect="1"/>
          </p:cNvPicPr>
          <p:nvPr/>
        </p:nvPicPr>
        <p:blipFill>
          <a:blip r:embed="rId8" cstate="email">
            <a:extLst>
              <a:ext uri="{28A0092B-C50C-407E-A947-70E740481C1C}">
                <a14:useLocalDpi xmlns:a14="http://schemas.microsoft.com/office/drawing/2010/main" val="0"/>
              </a:ext>
            </a:extLst>
          </a:blip>
          <a:stretch>
            <a:fillRect/>
          </a:stretch>
        </p:blipFill>
        <p:spPr>
          <a:xfrm rot="5400000">
            <a:off x="6089700" y="3849000"/>
            <a:ext cx="3360000" cy="2520000"/>
          </a:xfrm>
          <a:prstGeom prst="rect">
            <a:avLst/>
          </a:prstGeom>
        </p:spPr>
      </p:pic>
      <p:pic>
        <p:nvPicPr>
          <p:cNvPr id="11" name="Picture 10"/>
          <p:cNvPicPr>
            <a:picLocks noChangeAspect="1"/>
          </p:cNvPicPr>
          <p:nvPr/>
        </p:nvPicPr>
        <p:blipFill>
          <a:blip r:embed="rId9" cstate="email">
            <a:extLst>
              <a:ext uri="{28A0092B-C50C-407E-A947-70E740481C1C}">
                <a14:useLocalDpi xmlns:a14="http://schemas.microsoft.com/office/drawing/2010/main" val="0"/>
              </a:ext>
            </a:extLst>
          </a:blip>
          <a:stretch>
            <a:fillRect/>
          </a:stretch>
        </p:blipFill>
        <p:spPr>
          <a:xfrm rot="5400000">
            <a:off x="6440573" y="598476"/>
            <a:ext cx="2959002" cy="2219251"/>
          </a:xfrm>
          <a:prstGeom prst="rect">
            <a:avLst/>
          </a:prstGeom>
        </p:spPr>
      </p:pic>
      <p:sp>
        <p:nvSpPr>
          <p:cNvPr id="3" name="TextBox 2"/>
          <p:cNvSpPr txBox="1"/>
          <p:nvPr/>
        </p:nvSpPr>
        <p:spPr>
          <a:xfrm>
            <a:off x="3810000" y="2209800"/>
            <a:ext cx="2695648" cy="1200329"/>
          </a:xfrm>
          <a:prstGeom prst="rect">
            <a:avLst/>
          </a:prstGeom>
          <a:noFill/>
        </p:spPr>
        <p:txBody>
          <a:bodyPr wrap="square" rtlCol="0">
            <a:spAutoFit/>
          </a:bodyPr>
          <a:lstStyle/>
          <a:p>
            <a:pPr algn="ctr"/>
            <a:r>
              <a:rPr lang="en-US" b="1" dirty="0" smtClean="0"/>
              <a:t>Photos from Phase 1 of the Nutrition feeding Program sponsored by RC BGC Central</a:t>
            </a:r>
            <a:endParaRPr lang="en-GB" b="1" dirty="0"/>
          </a:p>
        </p:txBody>
      </p:sp>
    </p:spTree>
    <p:extLst>
      <p:ext uri="{BB962C8B-B14F-4D97-AF65-F5344CB8AC3E}">
        <p14:creationId xmlns:p14="http://schemas.microsoft.com/office/powerpoint/2010/main" val="41716727"/>
      </p:ext>
    </p:extLst>
  </p:cSld>
  <p:clrMapOvr>
    <a:masterClrMapping/>
  </p:clrMapOvr>
  <p:transition spd="slow">
    <p:push dir="u"/>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6039092" y="5782310"/>
            <a:ext cx="3086100" cy="1075690"/>
          </a:xfrm>
          <a:prstGeom prst="rect">
            <a:avLst/>
          </a:prstGeom>
          <a:noFill/>
          <a:ln>
            <a:noFill/>
          </a:ln>
        </p:spPr>
      </p:pic>
      <p:pic>
        <p:nvPicPr>
          <p:cNvPr id="3" name="Picture 2" descr="IMG_2526.JPG"/>
          <p:cNvPicPr>
            <a:picLocks noChangeAspect="1"/>
          </p:cNvPicPr>
          <p:nvPr/>
        </p:nvPicPr>
        <p:blipFill rotWithShape="1">
          <a:blip r:embed="rId5" cstate="email">
            <a:extLst>
              <a:ext uri="{28A0092B-C50C-407E-A947-70E740481C1C}">
                <a14:useLocalDpi xmlns:a14="http://schemas.microsoft.com/office/drawing/2010/main" val="0"/>
              </a:ext>
            </a:extLst>
          </a:blip>
          <a:srcRect r="-1"/>
          <a:stretch/>
        </p:blipFill>
        <p:spPr>
          <a:xfrm>
            <a:off x="-76200" y="1600200"/>
            <a:ext cx="9190710" cy="4104000"/>
          </a:xfrm>
          <a:prstGeom prst="rect">
            <a:avLst/>
          </a:prstGeom>
        </p:spPr>
      </p:pic>
    </p:spTree>
    <p:custDataLst>
      <p:tags r:id="rId1"/>
    </p:custDataLst>
    <p:extLst>
      <p:ext uri="{BB962C8B-B14F-4D97-AF65-F5344CB8AC3E}">
        <p14:creationId xmlns:p14="http://schemas.microsoft.com/office/powerpoint/2010/main" val="2698199406"/>
      </p:ext>
    </p:extLst>
  </p:cSld>
  <p:clrMapOvr>
    <a:masterClrMapping/>
  </p:clrMapOvr>
  <p:transition spd="slow">
    <p:wipe dir="d"/>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0546" name="Rectangle 2"/>
          <p:cNvSpPr>
            <a:spLocks noGrp="1" noChangeArrowheads="1"/>
          </p:cNvSpPr>
          <p:nvPr>
            <p:ph type="title"/>
            <p:custDataLst>
              <p:tags r:id="rId2"/>
            </p:custDataLst>
          </p:nvPr>
        </p:nvSpPr>
        <p:spPr>
          <a:xfrm>
            <a:off x="1676400" y="3048000"/>
            <a:ext cx="7239000" cy="2590800"/>
          </a:xfrm>
        </p:spPr>
        <p:txBody>
          <a:bodyPr>
            <a:normAutofit fontScale="90000"/>
          </a:bodyPr>
          <a:lstStyle/>
          <a:p>
            <a:pPr>
              <a:defRPr/>
            </a:pPr>
            <a:r>
              <a:rPr lang="en-US" dirty="0"/>
              <a:t>			Thank you !</a:t>
            </a:r>
            <a:br>
              <a:rPr lang="en-US" dirty="0"/>
            </a:br>
            <a:r>
              <a:rPr lang="en-US" dirty="0"/>
              <a:t/>
            </a:r>
            <a:br>
              <a:rPr lang="en-US" dirty="0"/>
            </a:br>
            <a:r>
              <a:rPr lang="en-US" sz="2000" b="0" dirty="0"/>
              <a:t>Our contacts</a:t>
            </a:r>
            <a:br>
              <a:rPr lang="en-US" sz="2000" b="0" dirty="0"/>
            </a:br>
            <a:r>
              <a:rPr lang="en-US" sz="2000" b="0" dirty="0"/>
              <a:t>President -  Simon Gemayel </a:t>
            </a:r>
            <a:br>
              <a:rPr lang="en-US" sz="2000" b="0" dirty="0"/>
            </a:br>
            <a:r>
              <a:rPr lang="en-US" sz="2000" b="0" dirty="0"/>
              <a:t>simon@rotarybgccentral.com</a:t>
            </a:r>
            <a:br>
              <a:rPr lang="en-US" sz="2000" b="0" dirty="0"/>
            </a:br>
            <a:r>
              <a:rPr lang="en-US" sz="2000" b="0" dirty="0"/>
              <a:t/>
            </a:r>
            <a:br>
              <a:rPr lang="en-US" sz="2000" b="0" dirty="0"/>
            </a:br>
            <a:r>
              <a:rPr lang="en-US" sz="2000" b="0" dirty="0"/>
              <a:t>Chair Public Image – Isabelle reymond nilo</a:t>
            </a:r>
            <a:br>
              <a:rPr lang="en-US" sz="2000" b="0" dirty="0"/>
            </a:br>
            <a:r>
              <a:rPr lang="en-US" sz="2000" b="0" dirty="0"/>
              <a:t>isabelle@rotarybgccentral.com</a:t>
            </a:r>
            <a:br>
              <a:rPr lang="en-US" sz="2000" b="0" dirty="0"/>
            </a:br>
            <a:endParaRPr lang="en-US" sz="2000" b="0" dirty="0"/>
          </a:p>
        </p:txBody>
      </p:sp>
      <p:pic>
        <p:nvPicPr>
          <p:cNvPr id="3" name="Picture 2"/>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5791200" y="5638800"/>
            <a:ext cx="3086100" cy="1075690"/>
          </a:xfrm>
          <a:prstGeom prst="rect">
            <a:avLst/>
          </a:prstGeom>
          <a:noFill/>
          <a:ln>
            <a:noFill/>
          </a:ln>
        </p:spPr>
      </p:pic>
    </p:spTree>
    <p:custDataLst>
      <p:tags r:id="rId1"/>
    </p:custDataLst>
  </p:cSld>
  <p:clrMapOvr>
    <a:masterClrMapping/>
  </p:clrMapOvr>
  <p:transition>
    <p:fade/>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DVSECTIONID" val="yI2DOt6RzRcU51QxdhNewL"/>
</p:tagLst>
</file>

<file path=ppt/tags/tag2.xml><?xml version="1.0" encoding="utf-8"?>
<p:tagLst xmlns:a="http://schemas.openxmlformats.org/drawingml/2006/main" xmlns:r="http://schemas.openxmlformats.org/officeDocument/2006/relationships" xmlns:p="http://schemas.openxmlformats.org/presentationml/2006/main">
  <p:tag name="DVSHAPEID" val="HAGzTPKJNXuuOK4v20iPS7"/>
</p:tagLst>
</file>

<file path=ppt/tags/tag3.xml><?xml version="1.0" encoding="utf-8"?>
<p:tagLst xmlns:a="http://schemas.openxmlformats.org/drawingml/2006/main" xmlns:r="http://schemas.openxmlformats.org/officeDocument/2006/relationships" xmlns:p="http://schemas.openxmlformats.org/presentationml/2006/main">
  <p:tag name="DVSECTIONID" val="QUq8QELArFIgadhH063fpq"/>
</p:tagLst>
</file>

<file path=ppt/tags/tag4.xml><?xml version="1.0" encoding="utf-8"?>
<p:tagLst xmlns:a="http://schemas.openxmlformats.org/drawingml/2006/main" xmlns:r="http://schemas.openxmlformats.org/officeDocument/2006/relationships" xmlns:p="http://schemas.openxmlformats.org/presentationml/2006/main">
  <p:tag name="DVSHAPEID" val="retnMj4SFfqbVIhVK0Rf83"/>
</p:tagLst>
</file>

<file path=ppt/tags/tag5.xml><?xml version="1.0" encoding="utf-8"?>
<p:tagLst xmlns:a="http://schemas.openxmlformats.org/drawingml/2006/main" xmlns:r="http://schemas.openxmlformats.org/officeDocument/2006/relationships" xmlns:p="http://schemas.openxmlformats.org/presentationml/2006/main">
  <p:tag name="DVSECTIONID" val="QUq8QELArFIgadhH063fpq"/>
</p:tagLst>
</file>

<file path=ppt/tags/tag6.xml><?xml version="1.0" encoding="utf-8"?>
<p:tagLst xmlns:a="http://schemas.openxmlformats.org/drawingml/2006/main" xmlns:r="http://schemas.openxmlformats.org/officeDocument/2006/relationships" xmlns:p="http://schemas.openxmlformats.org/presentationml/2006/main">
  <p:tag name="DVSHAPEID" val="retnMj4SFfqbVIhVK0Rf83"/>
</p:tagLst>
</file>

<file path=ppt/tags/tag7.xml><?xml version="1.0" encoding="utf-8"?>
<p:tagLst xmlns:a="http://schemas.openxmlformats.org/drawingml/2006/main" xmlns:r="http://schemas.openxmlformats.org/officeDocument/2006/relationships" xmlns:p="http://schemas.openxmlformats.org/presentationml/2006/main">
  <p:tag name="DVSHAPEID" val="retnMj4SFfqbVIhVK0Rf83"/>
</p:tagLst>
</file>

<file path=ppt/tags/tag8.xml><?xml version="1.0" encoding="utf-8"?>
<p:tagLst xmlns:a="http://schemas.openxmlformats.org/drawingml/2006/main" xmlns:r="http://schemas.openxmlformats.org/officeDocument/2006/relationships" xmlns:p="http://schemas.openxmlformats.org/presentationml/2006/main">
  <p:tag name="DVSECTIONID" val="QUq8QELArFIgadhH063fpq"/>
</p:tagLst>
</file>

<file path=ppt/tags/tag9.xml><?xml version="1.0" encoding="utf-8"?>
<p:tagLst xmlns:a="http://schemas.openxmlformats.org/drawingml/2006/main" xmlns:r="http://schemas.openxmlformats.org/officeDocument/2006/relationships" xmlns:p="http://schemas.openxmlformats.org/presentationml/2006/main">
  <p:tag name="DVSHAPEID" val="retnMj4SFfqbVIhVK0Rf83"/>
</p:tagLst>
</file>

<file path=ppt/tags/tag10.xml><?xml version="1.0" encoding="utf-8"?>
<p:tagLst xmlns:a="http://schemas.openxmlformats.org/drawingml/2006/main" xmlns:r="http://schemas.openxmlformats.org/officeDocument/2006/relationships" xmlns:p="http://schemas.openxmlformats.org/presentationml/2006/main">
  <p:tag name="DVSECTIONID" val="QUq8QELArFIgadhH063fpq"/>
</p:tagLst>
</file>

<file path=ppt/tags/tag11.xml><?xml version="1.0" encoding="utf-8"?>
<p:tagLst xmlns:a="http://schemas.openxmlformats.org/drawingml/2006/main" xmlns:r="http://schemas.openxmlformats.org/officeDocument/2006/relationships" xmlns:p="http://schemas.openxmlformats.org/presentationml/2006/main">
  <p:tag name="DVSHAPEID" val="retnMj4SFfqbVIhVK0Rf83"/>
</p:tagLst>
</file>

<file path=ppt/tags/tag12.xml><?xml version="1.0" encoding="utf-8"?>
<p:tagLst xmlns:a="http://schemas.openxmlformats.org/drawingml/2006/main" xmlns:r="http://schemas.openxmlformats.org/officeDocument/2006/relationships" xmlns:p="http://schemas.openxmlformats.org/presentationml/2006/main">
  <p:tag name="DVSECTIONID" val="QUq8QELArFIgadhH063fpq"/>
</p:tagLst>
</file>

<file path=ppt/tags/tag13.xml><?xml version="1.0" encoding="utf-8"?>
<p:tagLst xmlns:a="http://schemas.openxmlformats.org/drawingml/2006/main" xmlns:r="http://schemas.openxmlformats.org/officeDocument/2006/relationships" xmlns:p="http://schemas.openxmlformats.org/presentationml/2006/main">
  <p:tag name="DVSHAPEID" val="retnMj4SFfqbVIhVK0Rf83"/>
</p:tagLst>
</file>

<file path=ppt/tags/tag14.xml><?xml version="1.0" encoding="utf-8"?>
<p:tagLst xmlns:a="http://schemas.openxmlformats.org/drawingml/2006/main" xmlns:r="http://schemas.openxmlformats.org/officeDocument/2006/relationships" xmlns:p="http://schemas.openxmlformats.org/presentationml/2006/main">
  <p:tag name="DVSECTIONID" val="QUq8QELArFIgadhH063fpq"/>
</p:tagLst>
</file>

<file path=ppt/tags/tag15.xml><?xml version="1.0" encoding="utf-8"?>
<p:tagLst xmlns:a="http://schemas.openxmlformats.org/drawingml/2006/main" xmlns:r="http://schemas.openxmlformats.org/officeDocument/2006/relationships" xmlns:p="http://schemas.openxmlformats.org/presentationml/2006/main">
  <p:tag name="DVSHAPEID" val="retnMj4SFfqbVIhVK0Rf83"/>
</p:tagLst>
</file>

<file path=ppt/tags/tag16.xml><?xml version="1.0" encoding="utf-8"?>
<p:tagLst xmlns:a="http://schemas.openxmlformats.org/drawingml/2006/main" xmlns:r="http://schemas.openxmlformats.org/officeDocument/2006/relationships" xmlns:p="http://schemas.openxmlformats.org/presentationml/2006/main">
  <p:tag name="DVSECTIONID" val="QUq8QELArFIgadhH063fpq"/>
</p:tagLst>
</file>

<file path=ppt/tags/tag17.xml><?xml version="1.0" encoding="utf-8"?>
<p:tagLst xmlns:a="http://schemas.openxmlformats.org/drawingml/2006/main" xmlns:r="http://schemas.openxmlformats.org/officeDocument/2006/relationships" xmlns:p="http://schemas.openxmlformats.org/presentationml/2006/main">
  <p:tag name="DVSHAPEID" val="retnMj4SFfqbVIhVK0Rf83"/>
</p:tagLst>
</file>

<file path=ppt/tags/tag18.xml><?xml version="1.0" encoding="utf-8"?>
<p:tagLst xmlns:a="http://schemas.openxmlformats.org/drawingml/2006/main" xmlns:r="http://schemas.openxmlformats.org/officeDocument/2006/relationships" xmlns:p="http://schemas.openxmlformats.org/presentationml/2006/main">
  <p:tag name="DVSECTIONID" val="QUq8QELArFIgadhH063fpq"/>
</p:tagLst>
</file>

<file path=ppt/tags/tag19.xml><?xml version="1.0" encoding="utf-8"?>
<p:tagLst xmlns:a="http://schemas.openxmlformats.org/drawingml/2006/main" xmlns:r="http://schemas.openxmlformats.org/officeDocument/2006/relationships" xmlns:p="http://schemas.openxmlformats.org/presentationml/2006/main">
  <p:tag name="DVSHAPEID" val="retnMj4SFfqbVIhVK0Rf83"/>
</p:tagLst>
</file>

<file path=ppt/tags/tag20.xml><?xml version="1.0" encoding="utf-8"?>
<p:tagLst xmlns:a="http://schemas.openxmlformats.org/drawingml/2006/main" xmlns:r="http://schemas.openxmlformats.org/officeDocument/2006/relationships" xmlns:p="http://schemas.openxmlformats.org/presentationml/2006/main">
  <p:tag name="DVSECTIONID" val="QUq8QELArFIgadhH063fpq"/>
</p:tagLst>
</file>

<file path=ppt/tags/tag21.xml><?xml version="1.0" encoding="utf-8"?>
<p:tagLst xmlns:a="http://schemas.openxmlformats.org/drawingml/2006/main" xmlns:r="http://schemas.openxmlformats.org/officeDocument/2006/relationships" xmlns:p="http://schemas.openxmlformats.org/presentationml/2006/main">
  <p:tag name="DVSECTIONID" val="ezdaKHeWyBnZyZ2cDqRSoa"/>
</p:tagLst>
</file>

<file path=ppt/tags/tag22.xml><?xml version="1.0" encoding="utf-8"?>
<p:tagLst xmlns:a="http://schemas.openxmlformats.org/drawingml/2006/main" xmlns:r="http://schemas.openxmlformats.org/officeDocument/2006/relationships" xmlns:p="http://schemas.openxmlformats.org/presentationml/2006/main">
  <p:tag name="DVSHAPEID" val="LRMR96J2MVd0CGe2e5htjk"/>
</p:tagLst>
</file>

<file path=ppt/theme/theme1.xml><?xml version="1.0" encoding="utf-8"?>
<a:theme xmlns:a="http://schemas.openxmlformats.org/drawingml/2006/main" name="Training New Employee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Training New Employees.potx</Template>
  <TotalTime>0</TotalTime>
  <Words>1265</Words>
  <Application>Microsoft Macintosh PowerPoint</Application>
  <PresentationFormat>On-screen Show (4:3)</PresentationFormat>
  <Paragraphs>144</Paragraphs>
  <Slides>13</Slides>
  <Notes>12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Calibri</vt:lpstr>
      <vt:lpstr>Georgia</vt:lpstr>
      <vt:lpstr>Wingdings</vt:lpstr>
      <vt:lpstr>Arial</vt:lpstr>
      <vt:lpstr>Training New Employees</vt:lpstr>
      <vt:lpstr>NUTRITION ‘ Feeding program’ FOR OUR COMMUNITIES   barangay Fort BONIFACIO &amp; WESTERN BICUTAN  Manila, Philippines     </vt:lpstr>
      <vt:lpstr>PowerPoint Presentation</vt:lpstr>
      <vt:lpstr>PowerPoint Presentation</vt:lpstr>
      <vt:lpstr>FEED  A CHILD  for NUTRITION  COSTING</vt:lpstr>
      <vt:lpstr>PowerPoint Presentation</vt:lpstr>
      <vt:lpstr>PowerPoint Presentation</vt:lpstr>
      <vt:lpstr>PowerPoint Presentation</vt:lpstr>
      <vt:lpstr>PowerPoint Presentation</vt:lpstr>
      <vt:lpstr>RECIPIENT OF THE PROGRAM</vt:lpstr>
      <vt:lpstr>FUN FACTS</vt:lpstr>
      <vt:lpstr>PowerPoint Presentation</vt:lpstr>
      <vt:lpstr>PowerPoint Presentation</vt:lpstr>
      <vt:lpstr>   Thank you !  Our contacts President -  Simon Gemayel  simon@rotarybgccentral.com  Chair Public Image – Isabelle reymond nilo isabelle@rotarybgccentral.com </vt:lpstr>
    </vt:vector>
  </TitlesOfParts>
  <LinksUpToDate>false</LinksUpToDate>
  <SharedDoc>false</SharedDoc>
  <HyperlinksChanged>false</HyperlinksChanged>
  <AppVersion>15.0031</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2010-02-01T21:33:28Z</dcterms:created>
  <dcterms:modified xsi:type="dcterms:W3CDTF">2018-03-07T07:41:07Z</dcterms:modified>
</cp:coreProperties>
</file>